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7"/>
  </p:notesMasterIdLst>
  <p:sldIdLst>
    <p:sldId id="256" r:id="rId2"/>
    <p:sldId id="257" r:id="rId3"/>
    <p:sldId id="258" r:id="rId4"/>
    <p:sldId id="260" r:id="rId5"/>
    <p:sldId id="261" r:id="rId6"/>
    <p:sldId id="289" r:id="rId7"/>
    <p:sldId id="288" r:id="rId8"/>
    <p:sldId id="290" r:id="rId9"/>
    <p:sldId id="291" r:id="rId10"/>
    <p:sldId id="292" r:id="rId11"/>
    <p:sldId id="293" r:id="rId12"/>
    <p:sldId id="295" r:id="rId13"/>
    <p:sldId id="296" r:id="rId14"/>
    <p:sldId id="298" r:id="rId15"/>
    <p:sldId id="29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5892" autoAdjust="0"/>
    <p:restoredTop sz="95332" autoAdjust="0"/>
  </p:normalViewPr>
  <p:slideViewPr>
    <p:cSldViewPr snapToGrid="0" snapToObjects="1" showGuides="1">
      <p:cViewPr varScale="1">
        <p:scale>
          <a:sx n="109" d="100"/>
          <a:sy n="109" d="100"/>
        </p:scale>
        <p:origin x="378" y="78"/>
      </p:cViewPr>
      <p:guideLst>
        <p:guide orient="horz" pos="2137"/>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D30423-5FBC-446A-A904-96E59DCF11D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0FD377A-B02D-4620-8120-FB9C146D5874}">
      <dgm:prSet/>
      <dgm:spPr/>
      <dgm:t>
        <a:bodyPr/>
        <a:lstStyle/>
        <a:p>
          <a:r>
            <a:rPr lang="en-US"/>
            <a:t>Founded a discipline – Business History -- almost single handedly</a:t>
          </a:r>
        </a:p>
      </dgm:t>
    </dgm:pt>
    <dgm:pt modelId="{3F3CCB05-E109-423D-AA91-166512A2D688}" type="parTrans" cxnId="{FEEAB477-0594-4647-A597-A901C1445285}">
      <dgm:prSet/>
      <dgm:spPr/>
      <dgm:t>
        <a:bodyPr/>
        <a:lstStyle/>
        <a:p>
          <a:endParaRPr lang="en-US"/>
        </a:p>
      </dgm:t>
    </dgm:pt>
    <dgm:pt modelId="{286653F6-E5F9-4538-B50E-13DB29D0B95A}" type="sibTrans" cxnId="{FEEAB477-0594-4647-A597-A901C1445285}">
      <dgm:prSet/>
      <dgm:spPr/>
      <dgm:t>
        <a:bodyPr/>
        <a:lstStyle/>
        <a:p>
          <a:endParaRPr lang="en-US"/>
        </a:p>
      </dgm:t>
    </dgm:pt>
    <dgm:pt modelId="{300EC836-0C32-464B-87B8-93F57F8CECEB}">
      <dgm:prSet/>
      <dgm:spPr/>
      <dgm:t>
        <a:bodyPr/>
        <a:lstStyle/>
        <a:p>
          <a:r>
            <a:rPr lang="en-US"/>
            <a:t>Pulitzer Prize winner (History) for his work, </a:t>
          </a:r>
          <a:r>
            <a:rPr lang="en-US" i="1"/>
            <a:t>The Visible Hand </a:t>
          </a:r>
          <a:r>
            <a:rPr lang="en-IN" i="1"/>
            <a:t>The Managerial Revolution in American Business </a:t>
          </a:r>
          <a:r>
            <a:rPr lang="en-IN"/>
            <a:t>(1977)</a:t>
          </a:r>
          <a:endParaRPr lang="en-US"/>
        </a:p>
      </dgm:t>
    </dgm:pt>
    <dgm:pt modelId="{9614654E-85D9-48B4-A0BF-DF7FF6788E6C}" type="parTrans" cxnId="{3BADFB35-34B7-4EEB-86F2-FB7F4BC32B8D}">
      <dgm:prSet/>
      <dgm:spPr/>
      <dgm:t>
        <a:bodyPr/>
        <a:lstStyle/>
        <a:p>
          <a:endParaRPr lang="en-US"/>
        </a:p>
      </dgm:t>
    </dgm:pt>
    <dgm:pt modelId="{45A3AC31-7A07-471B-9232-E268E3864EDA}" type="sibTrans" cxnId="{3BADFB35-34B7-4EEB-86F2-FB7F4BC32B8D}">
      <dgm:prSet/>
      <dgm:spPr/>
      <dgm:t>
        <a:bodyPr/>
        <a:lstStyle/>
        <a:p>
          <a:endParaRPr lang="en-US"/>
        </a:p>
      </dgm:t>
    </dgm:pt>
    <dgm:pt modelId="{E0F6395F-22CC-4C78-A036-7D11CB015457}">
      <dgm:prSet/>
      <dgm:spPr/>
      <dgm:t>
        <a:bodyPr/>
        <a:lstStyle/>
        <a:p>
          <a:r>
            <a:rPr lang="en-IN"/>
            <a:t>Professor of Business History at Harvard Business School since 1970</a:t>
          </a:r>
          <a:endParaRPr lang="en-US"/>
        </a:p>
      </dgm:t>
    </dgm:pt>
    <dgm:pt modelId="{99664056-BBD8-44E9-AE35-4E306D079EF6}" type="parTrans" cxnId="{C816E448-208F-42F3-B3D1-ABD71057C101}">
      <dgm:prSet/>
      <dgm:spPr/>
      <dgm:t>
        <a:bodyPr/>
        <a:lstStyle/>
        <a:p>
          <a:endParaRPr lang="en-US"/>
        </a:p>
      </dgm:t>
    </dgm:pt>
    <dgm:pt modelId="{F2EC06A0-F0F0-47C3-8576-54C0CB59A255}" type="sibTrans" cxnId="{C816E448-208F-42F3-B3D1-ABD71057C101}">
      <dgm:prSet/>
      <dgm:spPr/>
      <dgm:t>
        <a:bodyPr/>
        <a:lstStyle/>
        <a:p>
          <a:endParaRPr lang="en-US"/>
        </a:p>
      </dgm:t>
    </dgm:pt>
    <dgm:pt modelId="{F98AA00E-83EB-4FB8-AF61-CD650EC0A560}" type="pres">
      <dgm:prSet presAssocID="{B1D30423-5FBC-446A-A904-96E59DCF11D3}" presName="vert0" presStyleCnt="0">
        <dgm:presLayoutVars>
          <dgm:dir/>
          <dgm:animOne val="branch"/>
          <dgm:animLvl val="lvl"/>
        </dgm:presLayoutVars>
      </dgm:prSet>
      <dgm:spPr/>
    </dgm:pt>
    <dgm:pt modelId="{40892269-DBBD-4CED-9640-8F505E8F988D}" type="pres">
      <dgm:prSet presAssocID="{F0FD377A-B02D-4620-8120-FB9C146D5874}" presName="thickLine" presStyleLbl="alignNode1" presStyleIdx="0" presStyleCnt="3"/>
      <dgm:spPr/>
    </dgm:pt>
    <dgm:pt modelId="{39E03970-E5E4-49E3-85E4-863FE47ECF6B}" type="pres">
      <dgm:prSet presAssocID="{F0FD377A-B02D-4620-8120-FB9C146D5874}" presName="horz1" presStyleCnt="0"/>
      <dgm:spPr/>
    </dgm:pt>
    <dgm:pt modelId="{06DADDF5-1BA7-4B87-B781-3D03750F36AF}" type="pres">
      <dgm:prSet presAssocID="{F0FD377A-B02D-4620-8120-FB9C146D5874}" presName="tx1" presStyleLbl="revTx" presStyleIdx="0" presStyleCnt="3"/>
      <dgm:spPr/>
    </dgm:pt>
    <dgm:pt modelId="{12CBA217-B5AB-4E33-AC24-A63EF5E28F14}" type="pres">
      <dgm:prSet presAssocID="{F0FD377A-B02D-4620-8120-FB9C146D5874}" presName="vert1" presStyleCnt="0"/>
      <dgm:spPr/>
    </dgm:pt>
    <dgm:pt modelId="{23D8D1AD-C72D-4CFF-A1F9-4375E2B0A12D}" type="pres">
      <dgm:prSet presAssocID="{300EC836-0C32-464B-87B8-93F57F8CECEB}" presName="thickLine" presStyleLbl="alignNode1" presStyleIdx="1" presStyleCnt="3"/>
      <dgm:spPr/>
    </dgm:pt>
    <dgm:pt modelId="{F7EED88F-4EF4-4BE4-92F1-7905465E3D10}" type="pres">
      <dgm:prSet presAssocID="{300EC836-0C32-464B-87B8-93F57F8CECEB}" presName="horz1" presStyleCnt="0"/>
      <dgm:spPr/>
    </dgm:pt>
    <dgm:pt modelId="{3CE1C7D4-338E-4730-B430-C46B3BE4023A}" type="pres">
      <dgm:prSet presAssocID="{300EC836-0C32-464B-87B8-93F57F8CECEB}" presName="tx1" presStyleLbl="revTx" presStyleIdx="1" presStyleCnt="3"/>
      <dgm:spPr/>
    </dgm:pt>
    <dgm:pt modelId="{47CABB66-6775-4E56-A5C4-3914FB5C5C98}" type="pres">
      <dgm:prSet presAssocID="{300EC836-0C32-464B-87B8-93F57F8CECEB}" presName="vert1" presStyleCnt="0"/>
      <dgm:spPr/>
    </dgm:pt>
    <dgm:pt modelId="{AA73648E-2EBF-4022-B478-12B5CD6F1BA3}" type="pres">
      <dgm:prSet presAssocID="{E0F6395F-22CC-4C78-A036-7D11CB015457}" presName="thickLine" presStyleLbl="alignNode1" presStyleIdx="2" presStyleCnt="3"/>
      <dgm:spPr/>
    </dgm:pt>
    <dgm:pt modelId="{8A9F062A-6800-4F21-9697-6BA33574B79A}" type="pres">
      <dgm:prSet presAssocID="{E0F6395F-22CC-4C78-A036-7D11CB015457}" presName="horz1" presStyleCnt="0"/>
      <dgm:spPr/>
    </dgm:pt>
    <dgm:pt modelId="{BC38F807-BA8D-47EE-A62B-134CD0F40E6B}" type="pres">
      <dgm:prSet presAssocID="{E0F6395F-22CC-4C78-A036-7D11CB015457}" presName="tx1" presStyleLbl="revTx" presStyleIdx="2" presStyleCnt="3"/>
      <dgm:spPr/>
    </dgm:pt>
    <dgm:pt modelId="{FAFED90A-F25C-407C-93D4-AA4A4CF76A38}" type="pres">
      <dgm:prSet presAssocID="{E0F6395F-22CC-4C78-A036-7D11CB015457}" presName="vert1" presStyleCnt="0"/>
      <dgm:spPr/>
    </dgm:pt>
  </dgm:ptLst>
  <dgm:cxnLst>
    <dgm:cxn modelId="{3BADFB35-34B7-4EEB-86F2-FB7F4BC32B8D}" srcId="{B1D30423-5FBC-446A-A904-96E59DCF11D3}" destId="{300EC836-0C32-464B-87B8-93F57F8CECEB}" srcOrd="1" destOrd="0" parTransId="{9614654E-85D9-48B4-A0BF-DF7FF6788E6C}" sibTransId="{45A3AC31-7A07-471B-9232-E268E3864EDA}"/>
    <dgm:cxn modelId="{AD750340-C2A4-4782-B7B1-4BB5D57F8489}" type="presOf" srcId="{B1D30423-5FBC-446A-A904-96E59DCF11D3}" destId="{F98AA00E-83EB-4FB8-AF61-CD650EC0A560}" srcOrd="0" destOrd="0" presId="urn:microsoft.com/office/officeart/2008/layout/LinedList"/>
    <dgm:cxn modelId="{C816E448-208F-42F3-B3D1-ABD71057C101}" srcId="{B1D30423-5FBC-446A-A904-96E59DCF11D3}" destId="{E0F6395F-22CC-4C78-A036-7D11CB015457}" srcOrd="2" destOrd="0" parTransId="{99664056-BBD8-44E9-AE35-4E306D079EF6}" sibTransId="{F2EC06A0-F0F0-47C3-8576-54C0CB59A255}"/>
    <dgm:cxn modelId="{FEEAB477-0594-4647-A597-A901C1445285}" srcId="{B1D30423-5FBC-446A-A904-96E59DCF11D3}" destId="{F0FD377A-B02D-4620-8120-FB9C146D5874}" srcOrd="0" destOrd="0" parTransId="{3F3CCB05-E109-423D-AA91-166512A2D688}" sibTransId="{286653F6-E5F9-4538-B50E-13DB29D0B95A}"/>
    <dgm:cxn modelId="{C990B88B-E45C-454D-B9E3-DAD6D33D4610}" type="presOf" srcId="{300EC836-0C32-464B-87B8-93F57F8CECEB}" destId="{3CE1C7D4-338E-4730-B430-C46B3BE4023A}" srcOrd="0" destOrd="0" presId="urn:microsoft.com/office/officeart/2008/layout/LinedList"/>
    <dgm:cxn modelId="{1DF483CD-0C6B-4C48-9F00-FED9E9E5462F}" type="presOf" srcId="{F0FD377A-B02D-4620-8120-FB9C146D5874}" destId="{06DADDF5-1BA7-4B87-B781-3D03750F36AF}" srcOrd="0" destOrd="0" presId="urn:microsoft.com/office/officeart/2008/layout/LinedList"/>
    <dgm:cxn modelId="{24BA4CFF-E435-4EEE-9071-C4C2BEA6771D}" type="presOf" srcId="{E0F6395F-22CC-4C78-A036-7D11CB015457}" destId="{BC38F807-BA8D-47EE-A62B-134CD0F40E6B}" srcOrd="0" destOrd="0" presId="urn:microsoft.com/office/officeart/2008/layout/LinedList"/>
    <dgm:cxn modelId="{5EF9638A-C79B-4850-BC17-1CD84B352ADE}" type="presParOf" srcId="{F98AA00E-83EB-4FB8-AF61-CD650EC0A560}" destId="{40892269-DBBD-4CED-9640-8F505E8F988D}" srcOrd="0" destOrd="0" presId="urn:microsoft.com/office/officeart/2008/layout/LinedList"/>
    <dgm:cxn modelId="{A459D8B6-5FA4-499D-9397-7669C7449BD5}" type="presParOf" srcId="{F98AA00E-83EB-4FB8-AF61-CD650EC0A560}" destId="{39E03970-E5E4-49E3-85E4-863FE47ECF6B}" srcOrd="1" destOrd="0" presId="urn:microsoft.com/office/officeart/2008/layout/LinedList"/>
    <dgm:cxn modelId="{0F79A085-CBCB-4F77-BD48-99A9888B59E2}" type="presParOf" srcId="{39E03970-E5E4-49E3-85E4-863FE47ECF6B}" destId="{06DADDF5-1BA7-4B87-B781-3D03750F36AF}" srcOrd="0" destOrd="0" presId="urn:microsoft.com/office/officeart/2008/layout/LinedList"/>
    <dgm:cxn modelId="{9A350521-E14A-498E-AE02-0440B7356397}" type="presParOf" srcId="{39E03970-E5E4-49E3-85E4-863FE47ECF6B}" destId="{12CBA217-B5AB-4E33-AC24-A63EF5E28F14}" srcOrd="1" destOrd="0" presId="urn:microsoft.com/office/officeart/2008/layout/LinedList"/>
    <dgm:cxn modelId="{67FC2591-E906-4EE4-B7B2-2641AEDEA9E4}" type="presParOf" srcId="{F98AA00E-83EB-4FB8-AF61-CD650EC0A560}" destId="{23D8D1AD-C72D-4CFF-A1F9-4375E2B0A12D}" srcOrd="2" destOrd="0" presId="urn:microsoft.com/office/officeart/2008/layout/LinedList"/>
    <dgm:cxn modelId="{0F14C9D6-667F-4AC7-BC4A-C762E6A194FA}" type="presParOf" srcId="{F98AA00E-83EB-4FB8-AF61-CD650EC0A560}" destId="{F7EED88F-4EF4-4BE4-92F1-7905465E3D10}" srcOrd="3" destOrd="0" presId="urn:microsoft.com/office/officeart/2008/layout/LinedList"/>
    <dgm:cxn modelId="{F79A4291-C279-4E51-9980-763DE2D2F8B5}" type="presParOf" srcId="{F7EED88F-4EF4-4BE4-92F1-7905465E3D10}" destId="{3CE1C7D4-338E-4730-B430-C46B3BE4023A}" srcOrd="0" destOrd="0" presId="urn:microsoft.com/office/officeart/2008/layout/LinedList"/>
    <dgm:cxn modelId="{75DC35C8-D2BB-4850-8EC1-EC0C15B11A97}" type="presParOf" srcId="{F7EED88F-4EF4-4BE4-92F1-7905465E3D10}" destId="{47CABB66-6775-4E56-A5C4-3914FB5C5C98}" srcOrd="1" destOrd="0" presId="urn:microsoft.com/office/officeart/2008/layout/LinedList"/>
    <dgm:cxn modelId="{96E4CA4F-381E-4188-A55C-1F267996A9B4}" type="presParOf" srcId="{F98AA00E-83EB-4FB8-AF61-CD650EC0A560}" destId="{AA73648E-2EBF-4022-B478-12B5CD6F1BA3}" srcOrd="4" destOrd="0" presId="urn:microsoft.com/office/officeart/2008/layout/LinedList"/>
    <dgm:cxn modelId="{24FF3C2E-F006-43E1-BC44-17CC84468562}" type="presParOf" srcId="{F98AA00E-83EB-4FB8-AF61-CD650EC0A560}" destId="{8A9F062A-6800-4F21-9697-6BA33574B79A}" srcOrd="5" destOrd="0" presId="urn:microsoft.com/office/officeart/2008/layout/LinedList"/>
    <dgm:cxn modelId="{53870081-7B51-4217-8892-EAEF89E25E9F}" type="presParOf" srcId="{8A9F062A-6800-4F21-9697-6BA33574B79A}" destId="{BC38F807-BA8D-47EE-A62B-134CD0F40E6B}" srcOrd="0" destOrd="0" presId="urn:microsoft.com/office/officeart/2008/layout/LinedList"/>
    <dgm:cxn modelId="{57B36DCC-A1DA-4CE9-B9C4-93C1E57BC8B2}" type="presParOf" srcId="{8A9F062A-6800-4F21-9697-6BA33574B79A}" destId="{FAFED90A-F25C-407C-93D4-AA4A4CF76A3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75353B-72AC-4723-9A00-F4FF38435D2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3D95BF9-F94C-4C9F-92AF-88D20C45E3B3}">
      <dgm:prSet/>
      <dgm:spPr/>
      <dgm:t>
        <a:bodyPr/>
        <a:lstStyle/>
        <a:p>
          <a:pPr>
            <a:lnSpc>
              <a:spcPct val="100000"/>
            </a:lnSpc>
          </a:pPr>
          <a:r>
            <a:rPr lang="en-IN"/>
            <a:t>By </a:t>
          </a:r>
          <a:r>
            <a:rPr lang="en-IN" b="1"/>
            <a:t>transaction costs </a:t>
          </a:r>
          <a:r>
            <a:rPr lang="en-IN"/>
            <a:t>we mean the costs of producing and overseeing the exchange of goods and services over time. </a:t>
          </a:r>
          <a:endParaRPr lang="en-US"/>
        </a:p>
      </dgm:t>
    </dgm:pt>
    <dgm:pt modelId="{412C381C-51D3-4080-9E5F-EC95F449A346}" type="parTrans" cxnId="{A7ECED56-8A65-4A4A-B6D9-A2322545FD3B}">
      <dgm:prSet/>
      <dgm:spPr/>
      <dgm:t>
        <a:bodyPr/>
        <a:lstStyle/>
        <a:p>
          <a:endParaRPr lang="en-US"/>
        </a:p>
      </dgm:t>
    </dgm:pt>
    <dgm:pt modelId="{BA83FAAB-9F69-4D40-850A-66059AEDEFAB}" type="sibTrans" cxnId="{A7ECED56-8A65-4A4A-B6D9-A2322545FD3B}">
      <dgm:prSet/>
      <dgm:spPr/>
      <dgm:t>
        <a:bodyPr/>
        <a:lstStyle/>
        <a:p>
          <a:endParaRPr lang="en-US"/>
        </a:p>
      </dgm:t>
    </dgm:pt>
    <dgm:pt modelId="{12CD4637-9198-4597-A168-FE05EBE581A4}">
      <dgm:prSet/>
      <dgm:spPr/>
      <dgm:t>
        <a:bodyPr/>
        <a:lstStyle/>
        <a:p>
          <a:pPr>
            <a:lnSpc>
              <a:spcPct val="100000"/>
            </a:lnSpc>
          </a:pPr>
          <a:r>
            <a:rPr lang="en-IN"/>
            <a:t>By </a:t>
          </a:r>
          <a:r>
            <a:rPr lang="en-IN" b="1"/>
            <a:t>transaction costs theory</a:t>
          </a:r>
          <a:r>
            <a:rPr lang="en-IN"/>
            <a:t>, we mean an analytical perspective for evaluating alternative regimes for such production and exchange transactions based on their prospective costs.</a:t>
          </a:r>
          <a:endParaRPr lang="en-US"/>
        </a:p>
      </dgm:t>
    </dgm:pt>
    <dgm:pt modelId="{E091E0CF-A171-4F45-82DA-79FAB29D2CC9}" type="parTrans" cxnId="{BA2ADACB-A6B6-4B1A-A7F5-AC33DED021D8}">
      <dgm:prSet/>
      <dgm:spPr/>
      <dgm:t>
        <a:bodyPr/>
        <a:lstStyle/>
        <a:p>
          <a:endParaRPr lang="en-US"/>
        </a:p>
      </dgm:t>
    </dgm:pt>
    <dgm:pt modelId="{8A81105A-87FC-49B0-9ED3-12F94EA64EA0}" type="sibTrans" cxnId="{BA2ADACB-A6B6-4B1A-A7F5-AC33DED021D8}">
      <dgm:prSet/>
      <dgm:spPr/>
      <dgm:t>
        <a:bodyPr/>
        <a:lstStyle/>
        <a:p>
          <a:endParaRPr lang="en-US"/>
        </a:p>
      </dgm:t>
    </dgm:pt>
    <dgm:pt modelId="{35A99D40-FEEB-43CD-A0B4-DDBBFB4C1B76}" type="pres">
      <dgm:prSet presAssocID="{A875353B-72AC-4723-9A00-F4FF38435D2E}" presName="root" presStyleCnt="0">
        <dgm:presLayoutVars>
          <dgm:dir/>
          <dgm:resizeHandles val="exact"/>
        </dgm:presLayoutVars>
      </dgm:prSet>
      <dgm:spPr/>
    </dgm:pt>
    <dgm:pt modelId="{C94F17D8-712B-46F6-93AC-D968629B1687}" type="pres">
      <dgm:prSet presAssocID="{33D95BF9-F94C-4C9F-92AF-88D20C45E3B3}" presName="compNode" presStyleCnt="0"/>
      <dgm:spPr/>
    </dgm:pt>
    <dgm:pt modelId="{2A92527B-BDF8-4F9E-BFDB-F8B815B3EE99}" type="pres">
      <dgm:prSet presAssocID="{33D95BF9-F94C-4C9F-92AF-88D20C45E3B3}" presName="bgRect" presStyleLbl="bgShp" presStyleIdx="0" presStyleCnt="2"/>
      <dgm:spPr/>
    </dgm:pt>
    <dgm:pt modelId="{887E64A2-4C26-412C-9B23-D1CA10393846}" type="pres">
      <dgm:prSet presAssocID="{33D95BF9-F94C-4C9F-92AF-88D20C45E3B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upee"/>
        </a:ext>
      </dgm:extLst>
    </dgm:pt>
    <dgm:pt modelId="{7D0AFE78-96E9-4142-B0AF-8AB7017EFA36}" type="pres">
      <dgm:prSet presAssocID="{33D95BF9-F94C-4C9F-92AF-88D20C45E3B3}" presName="spaceRect" presStyleCnt="0"/>
      <dgm:spPr/>
    </dgm:pt>
    <dgm:pt modelId="{318AB555-7FF6-4111-B3A8-529253626284}" type="pres">
      <dgm:prSet presAssocID="{33D95BF9-F94C-4C9F-92AF-88D20C45E3B3}" presName="parTx" presStyleLbl="revTx" presStyleIdx="0" presStyleCnt="2">
        <dgm:presLayoutVars>
          <dgm:chMax val="0"/>
          <dgm:chPref val="0"/>
        </dgm:presLayoutVars>
      </dgm:prSet>
      <dgm:spPr/>
    </dgm:pt>
    <dgm:pt modelId="{114F144C-5795-4A57-8317-3BB003F86369}" type="pres">
      <dgm:prSet presAssocID="{BA83FAAB-9F69-4D40-850A-66059AEDEFAB}" presName="sibTrans" presStyleCnt="0"/>
      <dgm:spPr/>
    </dgm:pt>
    <dgm:pt modelId="{B182E1F9-9840-4491-871F-120DDBFAF349}" type="pres">
      <dgm:prSet presAssocID="{12CD4637-9198-4597-A168-FE05EBE581A4}" presName="compNode" presStyleCnt="0"/>
      <dgm:spPr/>
    </dgm:pt>
    <dgm:pt modelId="{7E3DAB1D-76B2-4407-BA2C-A45C88C8B4DA}" type="pres">
      <dgm:prSet presAssocID="{12CD4637-9198-4597-A168-FE05EBE581A4}" presName="bgRect" presStyleLbl="bgShp" presStyleIdx="1" presStyleCnt="2"/>
      <dgm:spPr/>
    </dgm:pt>
    <dgm:pt modelId="{12B802D5-6C9F-4770-BD18-567E167C6AF2}" type="pres">
      <dgm:prSet presAssocID="{12CD4637-9198-4597-A168-FE05EBE581A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994C07E7-8952-471B-AEE5-1A5C4372B781}" type="pres">
      <dgm:prSet presAssocID="{12CD4637-9198-4597-A168-FE05EBE581A4}" presName="spaceRect" presStyleCnt="0"/>
      <dgm:spPr/>
    </dgm:pt>
    <dgm:pt modelId="{0208419B-280A-4D10-B8B2-CF86E0591016}" type="pres">
      <dgm:prSet presAssocID="{12CD4637-9198-4597-A168-FE05EBE581A4}" presName="parTx" presStyleLbl="revTx" presStyleIdx="1" presStyleCnt="2">
        <dgm:presLayoutVars>
          <dgm:chMax val="0"/>
          <dgm:chPref val="0"/>
        </dgm:presLayoutVars>
      </dgm:prSet>
      <dgm:spPr/>
    </dgm:pt>
  </dgm:ptLst>
  <dgm:cxnLst>
    <dgm:cxn modelId="{15637408-76F7-45B9-ADA5-D46A2C3515F4}" type="presOf" srcId="{33D95BF9-F94C-4C9F-92AF-88D20C45E3B3}" destId="{318AB555-7FF6-4111-B3A8-529253626284}" srcOrd="0" destOrd="0" presId="urn:microsoft.com/office/officeart/2018/2/layout/IconVerticalSolidList"/>
    <dgm:cxn modelId="{0DAE274B-3EE7-4A6F-B078-F6962AC5299F}" type="presOf" srcId="{12CD4637-9198-4597-A168-FE05EBE581A4}" destId="{0208419B-280A-4D10-B8B2-CF86E0591016}" srcOrd="0" destOrd="0" presId="urn:microsoft.com/office/officeart/2018/2/layout/IconVerticalSolidList"/>
    <dgm:cxn modelId="{A7ECED56-8A65-4A4A-B6D9-A2322545FD3B}" srcId="{A875353B-72AC-4723-9A00-F4FF38435D2E}" destId="{33D95BF9-F94C-4C9F-92AF-88D20C45E3B3}" srcOrd="0" destOrd="0" parTransId="{412C381C-51D3-4080-9E5F-EC95F449A346}" sibTransId="{BA83FAAB-9F69-4D40-850A-66059AEDEFAB}"/>
    <dgm:cxn modelId="{53EC00C1-75A5-4458-92FD-8D4452BE1990}" type="presOf" srcId="{A875353B-72AC-4723-9A00-F4FF38435D2E}" destId="{35A99D40-FEEB-43CD-A0B4-DDBBFB4C1B76}" srcOrd="0" destOrd="0" presId="urn:microsoft.com/office/officeart/2018/2/layout/IconVerticalSolidList"/>
    <dgm:cxn modelId="{BA2ADACB-A6B6-4B1A-A7F5-AC33DED021D8}" srcId="{A875353B-72AC-4723-9A00-F4FF38435D2E}" destId="{12CD4637-9198-4597-A168-FE05EBE581A4}" srcOrd="1" destOrd="0" parTransId="{E091E0CF-A171-4F45-82DA-79FAB29D2CC9}" sibTransId="{8A81105A-87FC-49B0-9ED3-12F94EA64EA0}"/>
    <dgm:cxn modelId="{04F0E3C6-1A1B-41F5-B1EB-B429B8B79A38}" type="presParOf" srcId="{35A99D40-FEEB-43CD-A0B4-DDBBFB4C1B76}" destId="{C94F17D8-712B-46F6-93AC-D968629B1687}" srcOrd="0" destOrd="0" presId="urn:microsoft.com/office/officeart/2018/2/layout/IconVerticalSolidList"/>
    <dgm:cxn modelId="{43B527FA-5234-412A-B833-EBD3CC21D42C}" type="presParOf" srcId="{C94F17D8-712B-46F6-93AC-D968629B1687}" destId="{2A92527B-BDF8-4F9E-BFDB-F8B815B3EE99}" srcOrd="0" destOrd="0" presId="urn:microsoft.com/office/officeart/2018/2/layout/IconVerticalSolidList"/>
    <dgm:cxn modelId="{7A612922-CE31-4158-B94B-4B9BE0AF03FB}" type="presParOf" srcId="{C94F17D8-712B-46F6-93AC-D968629B1687}" destId="{887E64A2-4C26-412C-9B23-D1CA10393846}" srcOrd="1" destOrd="0" presId="urn:microsoft.com/office/officeart/2018/2/layout/IconVerticalSolidList"/>
    <dgm:cxn modelId="{BB315A86-88C4-4C99-93A2-163403D3762A}" type="presParOf" srcId="{C94F17D8-712B-46F6-93AC-D968629B1687}" destId="{7D0AFE78-96E9-4142-B0AF-8AB7017EFA36}" srcOrd="2" destOrd="0" presId="urn:microsoft.com/office/officeart/2018/2/layout/IconVerticalSolidList"/>
    <dgm:cxn modelId="{AAAB20AF-1ACB-49A1-A760-B58FA09291A6}" type="presParOf" srcId="{C94F17D8-712B-46F6-93AC-D968629B1687}" destId="{318AB555-7FF6-4111-B3A8-529253626284}" srcOrd="3" destOrd="0" presId="urn:microsoft.com/office/officeart/2018/2/layout/IconVerticalSolidList"/>
    <dgm:cxn modelId="{22318596-4CAA-4E24-9290-22AAF8EE83E4}" type="presParOf" srcId="{35A99D40-FEEB-43CD-A0B4-DDBBFB4C1B76}" destId="{114F144C-5795-4A57-8317-3BB003F86369}" srcOrd="1" destOrd="0" presId="urn:microsoft.com/office/officeart/2018/2/layout/IconVerticalSolidList"/>
    <dgm:cxn modelId="{B7BDE270-4A5E-4997-9537-193EACD961EF}" type="presParOf" srcId="{35A99D40-FEEB-43CD-A0B4-DDBBFB4C1B76}" destId="{B182E1F9-9840-4491-871F-120DDBFAF349}" srcOrd="2" destOrd="0" presId="urn:microsoft.com/office/officeart/2018/2/layout/IconVerticalSolidList"/>
    <dgm:cxn modelId="{BA3F9B53-0C03-4D01-8636-604AEB58E6C6}" type="presParOf" srcId="{B182E1F9-9840-4491-871F-120DDBFAF349}" destId="{7E3DAB1D-76B2-4407-BA2C-A45C88C8B4DA}" srcOrd="0" destOrd="0" presId="urn:microsoft.com/office/officeart/2018/2/layout/IconVerticalSolidList"/>
    <dgm:cxn modelId="{ACEF68E5-C9A9-481C-8625-B227A7237F4D}" type="presParOf" srcId="{B182E1F9-9840-4491-871F-120DDBFAF349}" destId="{12B802D5-6C9F-4770-BD18-567E167C6AF2}" srcOrd="1" destOrd="0" presId="urn:microsoft.com/office/officeart/2018/2/layout/IconVerticalSolidList"/>
    <dgm:cxn modelId="{BA12A63F-8B7F-4A70-ABCD-C9255316D328}" type="presParOf" srcId="{B182E1F9-9840-4491-871F-120DDBFAF349}" destId="{994C07E7-8952-471B-AEE5-1A5C4372B781}" srcOrd="2" destOrd="0" presId="urn:microsoft.com/office/officeart/2018/2/layout/IconVerticalSolidList"/>
    <dgm:cxn modelId="{012DFA4F-7124-4BD3-8D0E-F08DB394B67B}" type="presParOf" srcId="{B182E1F9-9840-4491-871F-120DDBFAF349}" destId="{0208419B-280A-4D10-B8B2-CF86E05910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8BD9C4-48C5-3E47-89D6-F3D7843858AD}" type="doc">
      <dgm:prSet loTypeId="urn:microsoft.com/office/officeart/2005/8/layout/hChevron3" loCatId="" qsTypeId="urn:microsoft.com/office/officeart/2005/8/quickstyle/simple1" qsCatId="simple" csTypeId="urn:microsoft.com/office/officeart/2005/8/colors/accent1_2" csCatId="accent1" phldr="1"/>
      <dgm:spPr/>
    </dgm:pt>
    <dgm:pt modelId="{751560C6-78DF-EA45-A1DD-073B31BC8EBD}">
      <dgm:prSet phldrT="[Text]"/>
      <dgm:spPr>
        <a:solidFill>
          <a:schemeClr val="accent2">
            <a:lumMod val="60000"/>
            <a:lumOff val="40000"/>
          </a:schemeClr>
        </a:solidFill>
      </dgm:spPr>
      <dgm:t>
        <a:bodyPr/>
        <a:lstStyle/>
        <a:p>
          <a:r>
            <a:rPr lang="en-GB" dirty="0">
              <a:latin typeface="Garamond" panose="02020404030301010803" pitchFamily="18" charset="0"/>
            </a:rPr>
            <a:t>Economic Environment</a:t>
          </a:r>
        </a:p>
      </dgm:t>
    </dgm:pt>
    <dgm:pt modelId="{A81866E6-BAF7-944D-8AA8-24024A15410C}" type="parTrans" cxnId="{C83FDE0B-1536-7647-AA24-B6B1244D0A6C}">
      <dgm:prSet/>
      <dgm:spPr/>
      <dgm:t>
        <a:bodyPr/>
        <a:lstStyle/>
        <a:p>
          <a:endParaRPr lang="en-GB">
            <a:latin typeface="Garamond" panose="02020404030301010803" pitchFamily="18" charset="0"/>
          </a:endParaRPr>
        </a:p>
      </dgm:t>
    </dgm:pt>
    <dgm:pt modelId="{FCCB20B7-E6A9-294D-877A-7702DBD17677}" type="sibTrans" cxnId="{C83FDE0B-1536-7647-AA24-B6B1244D0A6C}">
      <dgm:prSet/>
      <dgm:spPr/>
      <dgm:t>
        <a:bodyPr/>
        <a:lstStyle/>
        <a:p>
          <a:endParaRPr lang="en-GB">
            <a:latin typeface="Garamond" panose="02020404030301010803" pitchFamily="18" charset="0"/>
          </a:endParaRPr>
        </a:p>
      </dgm:t>
    </dgm:pt>
    <dgm:pt modelId="{BA15BE92-57E4-9F4F-BF20-07D0795447A8}">
      <dgm:prSet phldrT="[Text]"/>
      <dgm:spPr>
        <a:solidFill>
          <a:schemeClr val="accent2">
            <a:lumMod val="75000"/>
          </a:schemeClr>
        </a:solidFill>
      </dgm:spPr>
      <dgm:t>
        <a:bodyPr/>
        <a:lstStyle/>
        <a:p>
          <a:r>
            <a:rPr lang="en-GB" dirty="0">
              <a:latin typeface="Garamond" panose="02020404030301010803" pitchFamily="18" charset="0"/>
            </a:rPr>
            <a:t>Transaction Costs</a:t>
          </a:r>
        </a:p>
      </dgm:t>
    </dgm:pt>
    <dgm:pt modelId="{457199B4-D8FE-184B-8F07-F01EF0B4D19F}" type="parTrans" cxnId="{A63F6BE1-2028-804F-8F15-F38273E2E9E4}">
      <dgm:prSet/>
      <dgm:spPr/>
      <dgm:t>
        <a:bodyPr/>
        <a:lstStyle/>
        <a:p>
          <a:endParaRPr lang="en-GB">
            <a:latin typeface="Garamond" panose="02020404030301010803" pitchFamily="18" charset="0"/>
          </a:endParaRPr>
        </a:p>
      </dgm:t>
    </dgm:pt>
    <dgm:pt modelId="{B6F604F4-7F94-DB45-B9D5-C9BA79F0DEA9}" type="sibTrans" cxnId="{A63F6BE1-2028-804F-8F15-F38273E2E9E4}">
      <dgm:prSet/>
      <dgm:spPr/>
      <dgm:t>
        <a:bodyPr/>
        <a:lstStyle/>
        <a:p>
          <a:endParaRPr lang="en-GB">
            <a:latin typeface="Garamond" panose="02020404030301010803" pitchFamily="18" charset="0"/>
          </a:endParaRPr>
        </a:p>
      </dgm:t>
    </dgm:pt>
    <dgm:pt modelId="{09D93824-F009-8A48-9D4B-07AF7DE4E56D}">
      <dgm:prSet phldrT="[Text]"/>
      <dgm:spPr>
        <a:solidFill>
          <a:schemeClr val="accent2">
            <a:lumMod val="50000"/>
          </a:schemeClr>
        </a:solidFill>
      </dgm:spPr>
      <dgm:t>
        <a:bodyPr/>
        <a:lstStyle/>
        <a:p>
          <a:r>
            <a:rPr lang="en-GB" dirty="0">
              <a:latin typeface="Garamond" panose="02020404030301010803" pitchFamily="18" charset="0"/>
            </a:rPr>
            <a:t>Organizational Form</a:t>
          </a:r>
        </a:p>
      </dgm:t>
    </dgm:pt>
    <dgm:pt modelId="{5B73D7DA-F6E9-B042-BE5E-EC74631C93BA}" type="parTrans" cxnId="{1609CE13-496B-624B-AA23-538CFC300540}">
      <dgm:prSet/>
      <dgm:spPr/>
      <dgm:t>
        <a:bodyPr/>
        <a:lstStyle/>
        <a:p>
          <a:endParaRPr lang="en-GB">
            <a:latin typeface="Garamond" panose="02020404030301010803" pitchFamily="18" charset="0"/>
          </a:endParaRPr>
        </a:p>
      </dgm:t>
    </dgm:pt>
    <dgm:pt modelId="{43433944-E282-EC42-B676-27DC6849904B}" type="sibTrans" cxnId="{1609CE13-496B-624B-AA23-538CFC300540}">
      <dgm:prSet/>
      <dgm:spPr/>
      <dgm:t>
        <a:bodyPr/>
        <a:lstStyle/>
        <a:p>
          <a:endParaRPr lang="en-GB">
            <a:latin typeface="Garamond" panose="02020404030301010803" pitchFamily="18" charset="0"/>
          </a:endParaRPr>
        </a:p>
      </dgm:t>
    </dgm:pt>
    <dgm:pt modelId="{36A43B3E-E790-4F4C-ABE9-8B0B9B08FD09}" type="pres">
      <dgm:prSet presAssocID="{B78BD9C4-48C5-3E47-89D6-F3D7843858AD}" presName="Name0" presStyleCnt="0">
        <dgm:presLayoutVars>
          <dgm:dir/>
          <dgm:resizeHandles val="exact"/>
        </dgm:presLayoutVars>
      </dgm:prSet>
      <dgm:spPr/>
    </dgm:pt>
    <dgm:pt modelId="{0FECF2ED-AE70-C44F-A2B1-D09F0B4A9427}" type="pres">
      <dgm:prSet presAssocID="{751560C6-78DF-EA45-A1DD-073B31BC8EBD}" presName="parTxOnly" presStyleLbl="node1" presStyleIdx="0" presStyleCnt="3">
        <dgm:presLayoutVars>
          <dgm:bulletEnabled val="1"/>
        </dgm:presLayoutVars>
      </dgm:prSet>
      <dgm:spPr/>
    </dgm:pt>
    <dgm:pt modelId="{543E42EA-C700-FE42-8D28-D3A59BDAC427}" type="pres">
      <dgm:prSet presAssocID="{FCCB20B7-E6A9-294D-877A-7702DBD17677}" presName="parSpace" presStyleCnt="0"/>
      <dgm:spPr/>
    </dgm:pt>
    <dgm:pt modelId="{8E4A39B6-6593-5A4A-8813-3CE423A31106}" type="pres">
      <dgm:prSet presAssocID="{BA15BE92-57E4-9F4F-BF20-07D0795447A8}" presName="parTxOnly" presStyleLbl="node1" presStyleIdx="1" presStyleCnt="3">
        <dgm:presLayoutVars>
          <dgm:bulletEnabled val="1"/>
        </dgm:presLayoutVars>
      </dgm:prSet>
      <dgm:spPr/>
    </dgm:pt>
    <dgm:pt modelId="{FAD895B5-C1EE-7942-84E6-C23965647941}" type="pres">
      <dgm:prSet presAssocID="{B6F604F4-7F94-DB45-B9D5-C9BA79F0DEA9}" presName="parSpace" presStyleCnt="0"/>
      <dgm:spPr/>
    </dgm:pt>
    <dgm:pt modelId="{3C41BC13-3CF9-F242-B740-0C9DB5D72379}" type="pres">
      <dgm:prSet presAssocID="{09D93824-F009-8A48-9D4B-07AF7DE4E56D}" presName="parTxOnly" presStyleLbl="node1" presStyleIdx="2" presStyleCnt="3">
        <dgm:presLayoutVars>
          <dgm:bulletEnabled val="1"/>
        </dgm:presLayoutVars>
      </dgm:prSet>
      <dgm:spPr/>
    </dgm:pt>
  </dgm:ptLst>
  <dgm:cxnLst>
    <dgm:cxn modelId="{8226E600-4170-954E-8933-822043CCB6EA}" type="presOf" srcId="{B78BD9C4-48C5-3E47-89D6-F3D7843858AD}" destId="{36A43B3E-E790-4F4C-ABE9-8B0B9B08FD09}" srcOrd="0" destOrd="0" presId="urn:microsoft.com/office/officeart/2005/8/layout/hChevron3"/>
    <dgm:cxn modelId="{C83FDE0B-1536-7647-AA24-B6B1244D0A6C}" srcId="{B78BD9C4-48C5-3E47-89D6-F3D7843858AD}" destId="{751560C6-78DF-EA45-A1DD-073B31BC8EBD}" srcOrd="0" destOrd="0" parTransId="{A81866E6-BAF7-944D-8AA8-24024A15410C}" sibTransId="{FCCB20B7-E6A9-294D-877A-7702DBD17677}"/>
    <dgm:cxn modelId="{1609CE13-496B-624B-AA23-538CFC300540}" srcId="{B78BD9C4-48C5-3E47-89D6-F3D7843858AD}" destId="{09D93824-F009-8A48-9D4B-07AF7DE4E56D}" srcOrd="2" destOrd="0" parTransId="{5B73D7DA-F6E9-B042-BE5E-EC74631C93BA}" sibTransId="{43433944-E282-EC42-B676-27DC6849904B}"/>
    <dgm:cxn modelId="{51771059-3811-D148-8663-32BE22E58022}" type="presOf" srcId="{09D93824-F009-8A48-9D4B-07AF7DE4E56D}" destId="{3C41BC13-3CF9-F242-B740-0C9DB5D72379}" srcOrd="0" destOrd="0" presId="urn:microsoft.com/office/officeart/2005/8/layout/hChevron3"/>
    <dgm:cxn modelId="{B1FD217F-C70B-E844-8289-1A9538AD995C}" type="presOf" srcId="{BA15BE92-57E4-9F4F-BF20-07D0795447A8}" destId="{8E4A39B6-6593-5A4A-8813-3CE423A31106}" srcOrd="0" destOrd="0" presId="urn:microsoft.com/office/officeart/2005/8/layout/hChevron3"/>
    <dgm:cxn modelId="{A63F6BE1-2028-804F-8F15-F38273E2E9E4}" srcId="{B78BD9C4-48C5-3E47-89D6-F3D7843858AD}" destId="{BA15BE92-57E4-9F4F-BF20-07D0795447A8}" srcOrd="1" destOrd="0" parTransId="{457199B4-D8FE-184B-8F07-F01EF0B4D19F}" sibTransId="{B6F604F4-7F94-DB45-B9D5-C9BA79F0DEA9}"/>
    <dgm:cxn modelId="{AEFB98FC-978B-4E4F-A965-6BD2EE9DD919}" type="presOf" srcId="{751560C6-78DF-EA45-A1DD-073B31BC8EBD}" destId="{0FECF2ED-AE70-C44F-A2B1-D09F0B4A9427}" srcOrd="0" destOrd="0" presId="urn:microsoft.com/office/officeart/2005/8/layout/hChevron3"/>
    <dgm:cxn modelId="{0FBF0E25-0B6B-8F40-B10A-2F2197DD56A2}" type="presParOf" srcId="{36A43B3E-E790-4F4C-ABE9-8B0B9B08FD09}" destId="{0FECF2ED-AE70-C44F-A2B1-D09F0B4A9427}" srcOrd="0" destOrd="0" presId="urn:microsoft.com/office/officeart/2005/8/layout/hChevron3"/>
    <dgm:cxn modelId="{A2C505A8-136B-5745-A432-303DFAC30EF1}" type="presParOf" srcId="{36A43B3E-E790-4F4C-ABE9-8B0B9B08FD09}" destId="{543E42EA-C700-FE42-8D28-D3A59BDAC427}" srcOrd="1" destOrd="0" presId="urn:microsoft.com/office/officeart/2005/8/layout/hChevron3"/>
    <dgm:cxn modelId="{0AFEE52F-D639-EA4C-B1D6-0B5ADB93656F}" type="presParOf" srcId="{36A43B3E-E790-4F4C-ABE9-8B0B9B08FD09}" destId="{8E4A39B6-6593-5A4A-8813-3CE423A31106}" srcOrd="2" destOrd="0" presId="urn:microsoft.com/office/officeart/2005/8/layout/hChevron3"/>
    <dgm:cxn modelId="{CBCCDEEE-FBFA-2145-90D7-970753839FFE}" type="presParOf" srcId="{36A43B3E-E790-4F4C-ABE9-8B0B9B08FD09}" destId="{FAD895B5-C1EE-7942-84E6-C23965647941}" srcOrd="3" destOrd="0" presId="urn:microsoft.com/office/officeart/2005/8/layout/hChevron3"/>
    <dgm:cxn modelId="{99BB8432-2E54-934A-9F8F-6A467E101686}" type="presParOf" srcId="{36A43B3E-E790-4F4C-ABE9-8B0B9B08FD09}" destId="{3C41BC13-3CF9-F242-B740-0C9DB5D72379}"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92269-DBBD-4CED-9640-8F505E8F988D}">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ADDF5-1BA7-4B87-B781-3D03750F36AF}">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Founded a discipline – Business History -- almost single handedly</a:t>
          </a:r>
        </a:p>
      </dsp:txBody>
      <dsp:txXfrm>
        <a:off x="0" y="2492"/>
        <a:ext cx="6492875" cy="1700138"/>
      </dsp:txXfrm>
    </dsp:sp>
    <dsp:sp modelId="{23D8D1AD-C72D-4CFF-A1F9-4375E2B0A12D}">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E1C7D4-338E-4730-B430-C46B3BE4023A}">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Pulitzer Prize winner (History) for his work, </a:t>
          </a:r>
          <a:r>
            <a:rPr lang="en-US" sz="3100" i="1" kern="1200"/>
            <a:t>The Visible Hand </a:t>
          </a:r>
          <a:r>
            <a:rPr lang="en-IN" sz="3100" i="1" kern="1200"/>
            <a:t>The Managerial Revolution in American Business </a:t>
          </a:r>
          <a:r>
            <a:rPr lang="en-IN" sz="3100" kern="1200"/>
            <a:t>(1977)</a:t>
          </a:r>
          <a:endParaRPr lang="en-US" sz="3100" kern="1200"/>
        </a:p>
      </dsp:txBody>
      <dsp:txXfrm>
        <a:off x="0" y="1702630"/>
        <a:ext cx="6492875" cy="1700138"/>
      </dsp:txXfrm>
    </dsp:sp>
    <dsp:sp modelId="{AA73648E-2EBF-4022-B478-12B5CD6F1BA3}">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38F807-BA8D-47EE-A62B-134CD0F40E6B}">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IN" sz="3100" kern="1200"/>
            <a:t>Professor of Business History at Harvard Business School since 1970</a:t>
          </a:r>
          <a:endParaRPr lang="en-US" sz="3100" kern="1200"/>
        </a:p>
      </dsp:txBody>
      <dsp:txXfrm>
        <a:off x="0" y="3402769"/>
        <a:ext cx="6492875" cy="1700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2527B-BDF8-4F9E-BFDB-F8B815B3EE99}">
      <dsp:nvSpPr>
        <dsp:cNvPr id="0" name=""/>
        <dsp:cNvSpPr/>
      </dsp:nvSpPr>
      <dsp:spPr>
        <a:xfrm>
          <a:off x="0" y="707092"/>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7E64A2-4C26-412C-9B23-D1CA10393846}">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8AB555-7FF6-4111-B3A8-529253626284}">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977900">
            <a:lnSpc>
              <a:spcPct val="100000"/>
            </a:lnSpc>
            <a:spcBef>
              <a:spcPct val="0"/>
            </a:spcBef>
            <a:spcAft>
              <a:spcPct val="35000"/>
            </a:spcAft>
            <a:buNone/>
          </a:pPr>
          <a:r>
            <a:rPr lang="en-IN" sz="2200" kern="1200"/>
            <a:t>By </a:t>
          </a:r>
          <a:r>
            <a:rPr lang="en-IN" sz="2200" b="1" kern="1200"/>
            <a:t>transaction costs </a:t>
          </a:r>
          <a:r>
            <a:rPr lang="en-IN" sz="2200" kern="1200"/>
            <a:t>we mean the costs of producing and overseeing the exchange of goods and services over time. </a:t>
          </a:r>
          <a:endParaRPr lang="en-US" sz="2200" kern="1200"/>
        </a:p>
      </dsp:txBody>
      <dsp:txXfrm>
        <a:off x="1507738" y="707092"/>
        <a:ext cx="9007861" cy="1305401"/>
      </dsp:txXfrm>
    </dsp:sp>
    <dsp:sp modelId="{7E3DAB1D-76B2-4407-BA2C-A45C88C8B4DA}">
      <dsp:nvSpPr>
        <dsp:cNvPr id="0" name=""/>
        <dsp:cNvSpPr/>
      </dsp:nvSpPr>
      <dsp:spPr>
        <a:xfrm>
          <a:off x="0" y="2338844"/>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B802D5-6C9F-4770-BD18-567E167C6AF2}">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08419B-280A-4D10-B8B2-CF86E0591016}">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977900">
            <a:lnSpc>
              <a:spcPct val="100000"/>
            </a:lnSpc>
            <a:spcBef>
              <a:spcPct val="0"/>
            </a:spcBef>
            <a:spcAft>
              <a:spcPct val="35000"/>
            </a:spcAft>
            <a:buNone/>
          </a:pPr>
          <a:r>
            <a:rPr lang="en-IN" sz="2200" kern="1200"/>
            <a:t>By </a:t>
          </a:r>
          <a:r>
            <a:rPr lang="en-IN" sz="2200" b="1" kern="1200"/>
            <a:t>transaction costs theory</a:t>
          </a:r>
          <a:r>
            <a:rPr lang="en-IN" sz="2200" kern="1200"/>
            <a:t>, we mean an analytical perspective for evaluating alternative regimes for such production and exchange transactions based on their prospective costs.</a:t>
          </a:r>
          <a:endParaRPr lang="en-US" sz="2200" kern="1200"/>
        </a:p>
      </dsp:txBody>
      <dsp:txXfrm>
        <a:off x="1507738" y="2338844"/>
        <a:ext cx="9007861" cy="1305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CF2ED-AE70-C44F-A2B1-D09F0B4A9427}">
      <dsp:nvSpPr>
        <dsp:cNvPr id="0" name=""/>
        <dsp:cNvSpPr/>
      </dsp:nvSpPr>
      <dsp:spPr>
        <a:xfrm>
          <a:off x="4621" y="0"/>
          <a:ext cx="4040906" cy="1386451"/>
        </a:xfrm>
        <a:prstGeom prst="homePlat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88011" rIns="44006" bIns="88011"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Garamond" panose="02020404030301010803" pitchFamily="18" charset="0"/>
            </a:rPr>
            <a:t>Economic Environment</a:t>
          </a:r>
        </a:p>
      </dsp:txBody>
      <dsp:txXfrm>
        <a:off x="4621" y="0"/>
        <a:ext cx="3694293" cy="1386451"/>
      </dsp:txXfrm>
    </dsp:sp>
    <dsp:sp modelId="{8E4A39B6-6593-5A4A-8813-3CE423A31106}">
      <dsp:nvSpPr>
        <dsp:cNvPr id="0" name=""/>
        <dsp:cNvSpPr/>
      </dsp:nvSpPr>
      <dsp:spPr>
        <a:xfrm>
          <a:off x="3237346" y="0"/>
          <a:ext cx="4040906" cy="1386451"/>
        </a:xfrm>
        <a:prstGeom prst="chevron">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88011" rIns="44006" bIns="88011"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Garamond" panose="02020404030301010803" pitchFamily="18" charset="0"/>
            </a:rPr>
            <a:t>Transaction Costs</a:t>
          </a:r>
        </a:p>
      </dsp:txBody>
      <dsp:txXfrm>
        <a:off x="3930572" y="0"/>
        <a:ext cx="2654455" cy="1386451"/>
      </dsp:txXfrm>
    </dsp:sp>
    <dsp:sp modelId="{3C41BC13-3CF9-F242-B740-0C9DB5D72379}">
      <dsp:nvSpPr>
        <dsp:cNvPr id="0" name=""/>
        <dsp:cNvSpPr/>
      </dsp:nvSpPr>
      <dsp:spPr>
        <a:xfrm>
          <a:off x="6470071" y="0"/>
          <a:ext cx="4040906" cy="1386451"/>
        </a:xfrm>
        <a:prstGeom prst="chevron">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88011" rIns="44006" bIns="88011"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Garamond" panose="02020404030301010803" pitchFamily="18" charset="0"/>
            </a:rPr>
            <a:t>Organizational Form</a:t>
          </a:r>
        </a:p>
      </dsp:txBody>
      <dsp:txXfrm>
        <a:off x="7163297" y="0"/>
        <a:ext cx="2654455" cy="138645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C5524-9CCF-2D4B-AB9F-8641AB56BCE4}"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B32A39-4A10-F84B-A224-2486C1C47E84}" type="slidenum">
              <a:rPr lang="en-US" smtClean="0"/>
              <a:t>‹#›</a:t>
            </a:fld>
            <a:endParaRPr lang="en-US"/>
          </a:p>
        </p:txBody>
      </p:sp>
    </p:spTree>
    <p:extLst>
      <p:ext uri="{BB962C8B-B14F-4D97-AF65-F5344CB8AC3E}">
        <p14:creationId xmlns:p14="http://schemas.microsoft.com/office/powerpoint/2010/main" val="2098620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B32A39-4A10-F84B-A224-2486C1C47E84}" type="slidenum">
              <a:rPr lang="en-US" smtClean="0"/>
              <a:t>1</a:t>
            </a:fld>
            <a:endParaRPr lang="en-US"/>
          </a:p>
        </p:txBody>
      </p:sp>
    </p:spTree>
    <p:extLst>
      <p:ext uri="{BB962C8B-B14F-4D97-AF65-F5344CB8AC3E}">
        <p14:creationId xmlns:p14="http://schemas.microsoft.com/office/powerpoint/2010/main" val="103907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FF0000"/>
                </a:solidFill>
                <a:latin typeface="Garamond" panose="02020404030301010803" pitchFamily="18" charset="0"/>
              </a:rPr>
              <a:t>“We regard deductive economic theorizing as complementary and reinforcing to Chandler’s (1977) relatively more inductive theory-building approach, and for this purpose, we use The Visible Hand to critically review the organizational evolution of American business in the nineteenth and early twentieth centuries viewed under a single theoretical lens, namely transaction costs economics”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Garamond" panose="02020404030301010803" pitchFamily="18" charset="0"/>
                <a:cs typeface="Times New Roman" panose="02020603050405020304" pitchFamily="18" charset="0"/>
              </a:rPr>
              <a:t>Adds theoretical nuance to Chandler’s “Visible Hand”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solidFill>
                <a:srgbClr val="FF0000"/>
              </a:solidFill>
              <a:latin typeface="Garamond" panose="02020404030301010803" pitchFamily="18" charset="0"/>
            </a:endParaRPr>
          </a:p>
          <a:p>
            <a:endParaRPr lang="en-US" dirty="0"/>
          </a:p>
        </p:txBody>
      </p:sp>
      <p:sp>
        <p:nvSpPr>
          <p:cNvPr id="4" name="Slide Number Placeholder 3"/>
          <p:cNvSpPr>
            <a:spLocks noGrp="1"/>
          </p:cNvSpPr>
          <p:nvPr>
            <p:ph type="sldNum" sz="quarter" idx="5"/>
          </p:nvPr>
        </p:nvSpPr>
        <p:spPr/>
        <p:txBody>
          <a:bodyPr/>
          <a:lstStyle/>
          <a:p>
            <a:fld id="{96B32A39-4A10-F84B-A224-2486C1C47E84}" type="slidenum">
              <a:rPr lang="en-US" smtClean="0"/>
              <a:t>4</a:t>
            </a:fld>
            <a:endParaRPr lang="en-US"/>
          </a:p>
        </p:txBody>
      </p:sp>
    </p:spTree>
    <p:extLst>
      <p:ext uri="{BB962C8B-B14F-4D97-AF65-F5344CB8AC3E}">
        <p14:creationId xmlns:p14="http://schemas.microsoft.com/office/powerpoint/2010/main" val="137173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kern="1200" dirty="0">
                <a:solidFill>
                  <a:schemeClr val="tx1"/>
                </a:solidFill>
                <a:effectLst/>
                <a:latin typeface="+mn-lt"/>
                <a:ea typeface="+mn-ea"/>
                <a:cs typeface="+mn-cs"/>
              </a:rPr>
              <a:t>the firm is the unit of analysis, instead of the transaction, then the specific nature</a:t>
            </a:r>
          </a:p>
          <a:p>
            <a:r>
              <a:rPr lang="en-IN" sz="1200" kern="1200" dirty="0">
                <a:solidFill>
                  <a:schemeClr val="tx1"/>
                </a:solidFill>
                <a:effectLst/>
                <a:latin typeface="+mn-lt"/>
                <a:ea typeface="+mn-ea"/>
                <a:cs typeface="+mn-cs"/>
              </a:rPr>
              <a:t>of the firm’s facilities and skills becomes the most significant factor in determining what</a:t>
            </a:r>
          </a:p>
          <a:p>
            <a:r>
              <a:rPr lang="en-IN" sz="1200" kern="1200" dirty="0">
                <a:solidFill>
                  <a:schemeClr val="tx1"/>
                </a:solidFill>
                <a:effectLst/>
                <a:latin typeface="+mn-lt"/>
                <a:ea typeface="+mn-ea"/>
                <a:cs typeface="+mn-cs"/>
              </a:rPr>
              <a:t>will be done in the firm and what will be done in the market’ (1992, pp. 85–6). However,</a:t>
            </a:r>
          </a:p>
          <a:p>
            <a:r>
              <a:rPr lang="en-IN" sz="1200" kern="1200" dirty="0">
                <a:solidFill>
                  <a:schemeClr val="tx1"/>
                </a:solidFill>
                <a:effectLst/>
                <a:latin typeface="+mn-lt"/>
                <a:ea typeface="+mn-ea"/>
                <a:cs typeface="+mn-cs"/>
              </a:rPr>
              <a:t>in maintaining an emphasis on common ground, we highlight the strong connections</a:t>
            </a:r>
          </a:p>
          <a:p>
            <a:r>
              <a:rPr lang="en-IN" sz="1200" kern="1200" dirty="0">
                <a:solidFill>
                  <a:schemeClr val="tx1"/>
                </a:solidFill>
                <a:effectLst/>
                <a:latin typeface="+mn-lt"/>
                <a:ea typeface="+mn-ea"/>
                <a:cs typeface="+mn-cs"/>
              </a:rPr>
              <a:t>between transaction costs theory and dynamic capabilities. Indeed, Teece (1976, 1980)</a:t>
            </a:r>
          </a:p>
          <a:p>
            <a:r>
              <a:rPr lang="en-IN" sz="1200" kern="1200" dirty="0">
                <a:solidFill>
                  <a:schemeClr val="tx1"/>
                </a:solidFill>
                <a:effectLst/>
                <a:latin typeface="+mn-lt"/>
                <a:ea typeface="+mn-ea"/>
                <a:cs typeface="+mn-cs"/>
              </a:rPr>
              <a:t>has been a contributor to the transaction costs theory, and later, Teece et al. (1997)</a:t>
            </a:r>
          </a:p>
          <a:p>
            <a:r>
              <a:rPr lang="en-IN" sz="1200" kern="1200" dirty="0">
                <a:solidFill>
                  <a:schemeClr val="tx1"/>
                </a:solidFill>
                <a:effectLst/>
                <a:latin typeface="+mn-lt"/>
                <a:ea typeface="+mn-ea"/>
                <a:cs typeface="+mn-cs"/>
              </a:rPr>
              <a:t>became the seminal paper in the dynamic capabilities literature. Further, both Foss</a:t>
            </a:r>
          </a:p>
          <a:p>
            <a:r>
              <a:rPr lang="en-IN" sz="1200" kern="1200" dirty="0">
                <a:solidFill>
                  <a:schemeClr val="tx1"/>
                </a:solidFill>
                <a:effectLst/>
                <a:latin typeface="+mn-lt"/>
                <a:ea typeface="+mn-ea"/>
                <a:cs typeface="+mn-cs"/>
              </a:rPr>
              <a:t>(1996) and Mahoney (2001) make the case that market frictions (e.g. asset specificity) are</a:t>
            </a:r>
          </a:p>
          <a:p>
            <a:r>
              <a:rPr lang="en-IN" sz="1200" kern="1200" dirty="0">
                <a:solidFill>
                  <a:schemeClr val="tx1"/>
                </a:solidFill>
                <a:effectLst/>
                <a:latin typeface="+mn-lt"/>
                <a:ea typeface="+mn-ea"/>
                <a:cs typeface="+mn-cs"/>
              </a:rPr>
              <a:t>the critical concepts to both transaction costs theory and dynamic capabilities theory.</a:t>
            </a:r>
          </a:p>
          <a:p>
            <a:endParaRPr lang="en-US" dirty="0"/>
          </a:p>
        </p:txBody>
      </p:sp>
      <p:sp>
        <p:nvSpPr>
          <p:cNvPr id="4" name="Slide Number Placeholder 3"/>
          <p:cNvSpPr>
            <a:spLocks noGrp="1"/>
          </p:cNvSpPr>
          <p:nvPr>
            <p:ph type="sldNum" sz="quarter" idx="5"/>
          </p:nvPr>
        </p:nvSpPr>
        <p:spPr/>
        <p:txBody>
          <a:bodyPr/>
          <a:lstStyle/>
          <a:p>
            <a:fld id="{96B32A39-4A10-F84B-A224-2486C1C47E84}" type="slidenum">
              <a:rPr lang="en-US" smtClean="0"/>
              <a:t>5</a:t>
            </a:fld>
            <a:endParaRPr lang="en-US"/>
          </a:p>
        </p:txBody>
      </p:sp>
    </p:spTree>
    <p:extLst>
      <p:ext uri="{BB962C8B-B14F-4D97-AF65-F5344CB8AC3E}">
        <p14:creationId xmlns:p14="http://schemas.microsoft.com/office/powerpoint/2010/main" val="87483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 In a world lacking low-cost capital, technology, transportation, and communications, the putting-out system permitted localized, low technology, and extensive production, and preserved substantial worker autonomy”</a:t>
            </a:r>
          </a:p>
          <a:p>
            <a:endParaRPr lang="en-US" dirty="0"/>
          </a:p>
        </p:txBody>
      </p:sp>
      <p:sp>
        <p:nvSpPr>
          <p:cNvPr id="4" name="Slide Number Placeholder 3"/>
          <p:cNvSpPr>
            <a:spLocks noGrp="1"/>
          </p:cNvSpPr>
          <p:nvPr>
            <p:ph type="sldNum" sz="quarter" idx="5"/>
          </p:nvPr>
        </p:nvSpPr>
        <p:spPr/>
        <p:txBody>
          <a:bodyPr/>
          <a:lstStyle/>
          <a:p>
            <a:fld id="{96B32A39-4A10-F84B-A224-2486C1C47E84}" type="slidenum">
              <a:rPr lang="en-US" smtClean="0"/>
              <a:t>8</a:t>
            </a:fld>
            <a:endParaRPr lang="en-US"/>
          </a:p>
        </p:txBody>
      </p:sp>
    </p:spTree>
    <p:extLst>
      <p:ext uri="{BB962C8B-B14F-4D97-AF65-F5344CB8AC3E}">
        <p14:creationId xmlns:p14="http://schemas.microsoft.com/office/powerpoint/2010/main" val="3316974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kern="1200" dirty="0">
                <a:solidFill>
                  <a:schemeClr val="tx1"/>
                </a:solidFill>
                <a:effectLst/>
                <a:latin typeface="+mn-lt"/>
                <a:ea typeface="+mn-ea"/>
                <a:cs typeface="+mn-cs"/>
              </a:rPr>
              <a:t>‘In mines or quarries [using the inside-contracting system], permanent damage was done to property by men</a:t>
            </a:r>
          </a:p>
          <a:p>
            <a:r>
              <a:rPr lang="en-IN" sz="1200" kern="1200" dirty="0">
                <a:solidFill>
                  <a:schemeClr val="tx1"/>
                </a:solidFill>
                <a:effectLst/>
                <a:latin typeface="+mn-lt"/>
                <a:ea typeface="+mn-ea"/>
                <a:cs typeface="+mn-cs"/>
              </a:rPr>
              <a:t>interested in short-term returns only’</a:t>
            </a:r>
          </a:p>
          <a:p>
            <a:endParaRPr lang="en-US" dirty="0"/>
          </a:p>
        </p:txBody>
      </p:sp>
      <p:sp>
        <p:nvSpPr>
          <p:cNvPr id="4" name="Slide Number Placeholder 3"/>
          <p:cNvSpPr>
            <a:spLocks noGrp="1"/>
          </p:cNvSpPr>
          <p:nvPr>
            <p:ph type="sldNum" sz="quarter" idx="5"/>
          </p:nvPr>
        </p:nvSpPr>
        <p:spPr/>
        <p:txBody>
          <a:bodyPr/>
          <a:lstStyle/>
          <a:p>
            <a:fld id="{96B32A39-4A10-F84B-A224-2486C1C47E84}" type="slidenum">
              <a:rPr lang="en-US" smtClean="0"/>
              <a:t>9</a:t>
            </a:fld>
            <a:endParaRPr lang="en-US"/>
          </a:p>
        </p:txBody>
      </p:sp>
    </p:spTree>
    <p:extLst>
      <p:ext uri="{BB962C8B-B14F-4D97-AF65-F5344CB8AC3E}">
        <p14:creationId xmlns:p14="http://schemas.microsoft.com/office/powerpoint/2010/main" val="325618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aramond" panose="02020404030301010803" pitchFamily="18" charset="0"/>
              </a:rPr>
              <a:t>Faster distribution, bananas at United Fruit; deep knowledge of product specifications and repair techniques as in the case of reapers at McCormick</a:t>
            </a:r>
            <a:endParaRPr lang="en-US" dirty="0">
              <a:latin typeface="Garamond" panose="02020404030301010803"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B32A39-4A10-F84B-A224-2486C1C47E84}" type="slidenum">
              <a:rPr lang="en-US" smtClean="0"/>
              <a:t>12</a:t>
            </a:fld>
            <a:endParaRPr lang="en-US"/>
          </a:p>
        </p:txBody>
      </p:sp>
    </p:spTree>
    <p:extLst>
      <p:ext uri="{BB962C8B-B14F-4D97-AF65-F5344CB8AC3E}">
        <p14:creationId xmlns:p14="http://schemas.microsoft.com/office/powerpoint/2010/main" val="1920571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08EC-4655-8D43-98FE-E231C3CF741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D930B28-24A3-D04D-988B-E7E23D36B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6C9E989-6318-DB45-BE62-6404E1BF3F1B}"/>
              </a:ext>
            </a:extLst>
          </p:cNvPr>
          <p:cNvSpPr>
            <a:spLocks noGrp="1"/>
          </p:cNvSpPr>
          <p:nvPr>
            <p:ph type="dt" sz="half" idx="10"/>
          </p:nvPr>
        </p:nvSpPr>
        <p:spPr/>
        <p:txBody>
          <a:bodyPr/>
          <a:lstStyle/>
          <a:p>
            <a:pPr algn="r"/>
            <a:fld id="{3F9AFA87-1417-4992-ABD9-27C3BC8CC883}" type="datetimeFigureOut">
              <a:rPr lang="en-US" smtClean="0"/>
              <a:pPr algn="r"/>
              <a:t>1/23/2023</a:t>
            </a:fld>
            <a:endParaRPr lang="en-US" dirty="0"/>
          </a:p>
        </p:txBody>
      </p:sp>
      <p:sp>
        <p:nvSpPr>
          <p:cNvPr id="5" name="Footer Placeholder 4">
            <a:extLst>
              <a:ext uri="{FF2B5EF4-FFF2-40B4-BE49-F238E27FC236}">
                <a16:creationId xmlns:a16="http://schemas.microsoft.com/office/drawing/2014/main" id="{5DCD6E30-F614-424D-8F20-6935911EF3FE}"/>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1CE211DB-3B5C-6247-8AB4-707924C2F8A8}"/>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547075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14452-ED45-6246-BF17-FD3036FE65B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3219ACA-66A6-624F-AEFA-3664B818FDD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C8E548-CCFF-A342-8AF9-D1C0C8603C91}"/>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5" name="Footer Placeholder 4">
            <a:extLst>
              <a:ext uri="{FF2B5EF4-FFF2-40B4-BE49-F238E27FC236}">
                <a16:creationId xmlns:a16="http://schemas.microsoft.com/office/drawing/2014/main" id="{C6B758D3-5968-9E4C-8432-747E62E138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05FEA-BE05-9C4C-A2F3-547E5601DD3D}"/>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9029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5196B9-C93D-5A4B-8968-1FED9217307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EE6CD8A-FB58-BB47-BDC4-5025C3CF9D8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9761E72-D46D-5E4A-931F-DBC70966F7CE}"/>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5" name="Footer Placeholder 4">
            <a:extLst>
              <a:ext uri="{FF2B5EF4-FFF2-40B4-BE49-F238E27FC236}">
                <a16:creationId xmlns:a16="http://schemas.microsoft.com/office/drawing/2014/main" id="{25B1316A-2067-904D-AAF8-7B6CC6E26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48ED9A-BEAF-E441-A667-AD175A75049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2016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591A-F6CA-FA4B-A966-C0E8EC3878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2C29056-B868-D343-B35B-68659BD3DC4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108122-835C-BF4D-A714-BD0DC175B497}"/>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5" name="Footer Placeholder 4">
            <a:extLst>
              <a:ext uri="{FF2B5EF4-FFF2-40B4-BE49-F238E27FC236}">
                <a16:creationId xmlns:a16="http://schemas.microsoft.com/office/drawing/2014/main" id="{6475AD69-31A9-5C45-BF63-91FA9EB8D2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B9229-1190-DB4B-88D2-B1ACD36F73B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35427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69E2E-610B-3742-B0DE-E4E59D6A908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1ABB270-48B1-1248-BCCD-F401EC23B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02A4BCD-C497-E745-BEA0-7C0CF136B7B7}"/>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5" name="Footer Placeholder 4">
            <a:extLst>
              <a:ext uri="{FF2B5EF4-FFF2-40B4-BE49-F238E27FC236}">
                <a16:creationId xmlns:a16="http://schemas.microsoft.com/office/drawing/2014/main" id="{396B0A0A-0718-D347-AABE-04D5942C3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D071F-C772-0F42-9BFC-7C9CE6EAE9F0}"/>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5625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2C76A-DDEA-8347-AA06-F939F02B62D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6941866-A05F-7D4E-9CD5-4726E9F061E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5DD9B00-1FB1-774C-85A1-9308F33360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BA263E9-63FE-4C42-95C3-11578817357D}"/>
              </a:ext>
            </a:extLst>
          </p:cNvPr>
          <p:cNvSpPr>
            <a:spLocks noGrp="1"/>
          </p:cNvSpPr>
          <p:nvPr>
            <p:ph type="dt" sz="half" idx="10"/>
          </p:nvPr>
        </p:nvSpPr>
        <p:spPr/>
        <p:txBody>
          <a:bodyPr/>
          <a:lstStyle/>
          <a:p>
            <a:fld id="{3F9AFA87-1417-4992-ABD9-27C3BC8CC883}" type="datetimeFigureOut">
              <a:rPr lang="en-US" smtClean="0"/>
              <a:t>1/23/2023</a:t>
            </a:fld>
            <a:endParaRPr lang="en-US" dirty="0"/>
          </a:p>
        </p:txBody>
      </p:sp>
      <p:sp>
        <p:nvSpPr>
          <p:cNvPr id="6" name="Footer Placeholder 5">
            <a:extLst>
              <a:ext uri="{FF2B5EF4-FFF2-40B4-BE49-F238E27FC236}">
                <a16:creationId xmlns:a16="http://schemas.microsoft.com/office/drawing/2014/main" id="{B0E1543A-CA59-D94E-8BBE-B2D7AAF093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50A0C6-CD83-7D47-8D3E-C5D6721AF6BE}"/>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36507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8944-3CE9-2548-9101-EE15EFBFDE4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73BD6DA-3FCE-E141-9643-3490518861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307559-B400-6C4D-BEAE-43FB51FABD2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349DB1A-8CF1-5141-86A4-3A20D0923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85A4319-A11B-C247-90FD-336DEA877D7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A4C39EE-3BB6-284A-AD66-2A1AE2AB9649}"/>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8" name="Footer Placeholder 7">
            <a:extLst>
              <a:ext uri="{FF2B5EF4-FFF2-40B4-BE49-F238E27FC236}">
                <a16:creationId xmlns:a16="http://schemas.microsoft.com/office/drawing/2014/main" id="{41A7FB35-7389-B649-9A44-B202BEB8C2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C17A5D-2BC8-6D4D-B777-C42C9BC8B9B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87630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13D92-FF5C-2E44-B7EE-65C0E2545C0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B9BF0FA-F537-0C4B-8CA8-42D00CD82470}"/>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4" name="Footer Placeholder 3">
            <a:extLst>
              <a:ext uri="{FF2B5EF4-FFF2-40B4-BE49-F238E27FC236}">
                <a16:creationId xmlns:a16="http://schemas.microsoft.com/office/drawing/2014/main" id="{08EDB50F-9504-DC47-9524-F344040B63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78D82-D06B-664F-8928-E76DFE5F20C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87358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5DE766-9B96-4344-8C24-C1F777C56362}"/>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3" name="Footer Placeholder 2">
            <a:extLst>
              <a:ext uri="{FF2B5EF4-FFF2-40B4-BE49-F238E27FC236}">
                <a16:creationId xmlns:a16="http://schemas.microsoft.com/office/drawing/2014/main" id="{69515C90-69BB-B740-A77A-D0C25CE4A6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63B6E3-AC8D-E749-8864-F22EE35FA48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9008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8F93-4825-A24E-8686-58A9D60556D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BEEBCDB-2FD2-284D-8D55-E1DFD2AE24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05C118-595C-324A-94F3-29156E0FE7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F441B90-3E84-F446-88B7-32378F529629}"/>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6" name="Footer Placeholder 5">
            <a:extLst>
              <a:ext uri="{FF2B5EF4-FFF2-40B4-BE49-F238E27FC236}">
                <a16:creationId xmlns:a16="http://schemas.microsoft.com/office/drawing/2014/main" id="{5636CDC2-51E3-6C4E-84C6-CFA3B16EBB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44625-1AD3-C347-AADE-4FE2EBDF2E45}"/>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59396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134B-BA4F-0A45-B461-F683FD96E4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2F6CA72-C268-3644-85B8-0D54289D48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B094E9-CC17-4245-B3E4-C8B61C2EA2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D5DBCF0-502F-1549-B311-6BBFBF6F7B66}"/>
              </a:ext>
            </a:extLst>
          </p:cNvPr>
          <p:cNvSpPr>
            <a:spLocks noGrp="1"/>
          </p:cNvSpPr>
          <p:nvPr>
            <p:ph type="dt" sz="half" idx="10"/>
          </p:nvPr>
        </p:nvSpPr>
        <p:spPr/>
        <p:txBody>
          <a:bodyPr/>
          <a:lstStyle/>
          <a:p>
            <a:fld id="{3F9AFA87-1417-4992-ABD9-27C3BC8CC883}" type="datetimeFigureOut">
              <a:rPr lang="en-US" smtClean="0"/>
              <a:t>1/23/2023</a:t>
            </a:fld>
            <a:endParaRPr lang="en-US"/>
          </a:p>
        </p:txBody>
      </p:sp>
      <p:sp>
        <p:nvSpPr>
          <p:cNvPr id="6" name="Footer Placeholder 5">
            <a:extLst>
              <a:ext uri="{FF2B5EF4-FFF2-40B4-BE49-F238E27FC236}">
                <a16:creationId xmlns:a16="http://schemas.microsoft.com/office/drawing/2014/main" id="{7B7A7564-5498-5A4F-802C-EC85AF1BAC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31DBFA-3146-9D4C-977F-4536DE7F03F2}"/>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7132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65FAE6-F144-4447-9332-9DF629E59E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63AF093-7A52-5340-8601-E793F92940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6B68A8-C159-8743-968C-E8C9AC6C2B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1/23/2023</a:t>
            </a:fld>
            <a:endParaRPr lang="en-US" dirty="0"/>
          </a:p>
        </p:txBody>
      </p:sp>
      <p:sp>
        <p:nvSpPr>
          <p:cNvPr id="5" name="Footer Placeholder 4">
            <a:extLst>
              <a:ext uri="{FF2B5EF4-FFF2-40B4-BE49-F238E27FC236}">
                <a16:creationId xmlns:a16="http://schemas.microsoft.com/office/drawing/2014/main" id="{9E9FD019-E3DF-DB4A-AC6D-1595D71705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a:extLst>
              <a:ext uri="{FF2B5EF4-FFF2-40B4-BE49-F238E27FC236}">
                <a16:creationId xmlns:a16="http://schemas.microsoft.com/office/drawing/2014/main" id="{8D6A15A1-1124-2A47-8126-AA154CEB8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9844401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d/3.0/" TargetMode="External"/><Relationship Id="rId4" Type="http://schemas.openxmlformats.org/officeDocument/2006/relationships/hyperlink" Target="https://thinkingthroughhistory.wordpress.com/2007/09/10/reflections-on-alfred-chandlerj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a:extLst>
              <a:ext uri="{FF2B5EF4-FFF2-40B4-BE49-F238E27FC236}">
                <a16:creationId xmlns:a16="http://schemas.microsoft.com/office/drawing/2014/main" id="{A6421F73-D394-43DA-B591-1FA11C232A2A}"/>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51" r="-1" b="6717"/>
          <a:stretch/>
        </p:blipFill>
        <p:spPr>
          <a:xfrm>
            <a:off x="3523488" y="10"/>
            <a:ext cx="8668512" cy="6857990"/>
          </a:xfrm>
          <a:prstGeom prst="rect">
            <a:avLst/>
          </a:prstGeom>
        </p:spPr>
      </p:pic>
      <p:sp>
        <p:nvSpPr>
          <p:cNvPr id="32"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903EB64-1DD5-DC49-82D8-EEB328A045FE}"/>
              </a:ext>
            </a:extLst>
          </p:cNvPr>
          <p:cNvSpPr>
            <a:spLocks noGrp="1"/>
          </p:cNvSpPr>
          <p:nvPr>
            <p:ph type="ctrTitle"/>
          </p:nvPr>
        </p:nvSpPr>
        <p:spPr>
          <a:xfrm>
            <a:off x="477981" y="1122363"/>
            <a:ext cx="4023360" cy="3204134"/>
          </a:xfrm>
        </p:spPr>
        <p:txBody>
          <a:bodyPr vert="horz" lIns="91440" tIns="45720" rIns="91440" bIns="45720" rtlCol="0" anchor="b">
            <a:normAutofit/>
          </a:bodyPr>
          <a:lstStyle/>
          <a:p>
            <a:pPr algn="l"/>
            <a:r>
              <a:rPr lang="en-US" sz="2600" b="1" dirty="0"/>
              <a:t>Chandler’s Living History: </a:t>
            </a:r>
            <a:br>
              <a:rPr lang="en-US" sz="2600" b="1" dirty="0"/>
            </a:br>
            <a:br>
              <a:rPr lang="en-US" sz="2600" b="1" dirty="0"/>
            </a:br>
            <a:r>
              <a:rPr lang="en-US" sz="2600" b="1" dirty="0"/>
              <a:t>The Visible Hand of Vertical Integration in Nineteenth Century America Viewed Under a Twenty-First Century Transaction Costs Economics Lens</a:t>
            </a:r>
          </a:p>
        </p:txBody>
      </p:sp>
      <p:sp>
        <p:nvSpPr>
          <p:cNvPr id="3" name="Subtitle 2">
            <a:extLst>
              <a:ext uri="{FF2B5EF4-FFF2-40B4-BE49-F238E27FC236}">
                <a16:creationId xmlns:a16="http://schemas.microsoft.com/office/drawing/2014/main" id="{AFEA4CB7-7285-8444-A8C6-6A9BD226C5F2}"/>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l"/>
            <a:r>
              <a:rPr lang="en-US" sz="2000">
                <a:ln w="0"/>
                <a:effectLst>
                  <a:outerShdw blurRad="38100" dist="19050" dir="2700000" algn="tl" rotWithShape="0">
                    <a:schemeClr val="dk1">
                      <a:alpha val="40000"/>
                    </a:schemeClr>
                  </a:outerShdw>
                </a:effectLst>
              </a:rPr>
              <a:t>Bucheli, Mahoney, and Vaaler</a:t>
            </a:r>
            <a:br>
              <a:rPr lang="en-US" sz="2000">
                <a:ln w="0"/>
                <a:effectLst>
                  <a:outerShdw blurRad="38100" dist="19050" dir="2700000" algn="tl" rotWithShape="0">
                    <a:schemeClr val="dk1">
                      <a:alpha val="40000"/>
                    </a:schemeClr>
                  </a:outerShdw>
                </a:effectLst>
              </a:rPr>
            </a:br>
            <a:r>
              <a:rPr lang="en-US" sz="2000" i="1"/>
              <a:t>Journal of Management Studies</a:t>
            </a:r>
            <a:r>
              <a:rPr lang="en-US" sz="2000"/>
              <a:t>, 2010</a:t>
            </a:r>
          </a:p>
        </p:txBody>
      </p:sp>
      <p:sp>
        <p:nvSpPr>
          <p:cNvPr id="3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6EE8494F-3FA6-7A4C-A792-74743E9ED440}"/>
              </a:ext>
            </a:extLst>
          </p:cNvPr>
          <p:cNvSpPr/>
          <p:nvPr/>
        </p:nvSpPr>
        <p:spPr>
          <a:xfrm>
            <a:off x="537274" y="5852319"/>
            <a:ext cx="4592665" cy="2092881"/>
          </a:xfrm>
          <a:prstGeom prst="rect">
            <a:avLst/>
          </a:prstGeom>
        </p:spPr>
        <p:txBody>
          <a:bodyPr wrap="square">
            <a:spAutoFit/>
          </a:bodyPr>
          <a:lstStyle/>
          <a:p>
            <a:pPr algn="ctr">
              <a:spcAft>
                <a:spcPts val="600"/>
              </a:spcAft>
            </a:pPr>
            <a:br>
              <a:rPr lang="en-US">
                <a:latin typeface="Garamond" panose="02020404030301010803" pitchFamily="18" charset="0"/>
                <a:cs typeface="Times New Roman" panose="02020603050405020304" pitchFamily="18" charset="0"/>
              </a:rPr>
            </a:br>
            <a:r>
              <a:rPr lang="en-US">
                <a:latin typeface="Garamond" panose="02020404030301010803" pitchFamily="18" charset="0"/>
                <a:cs typeface="Times New Roman" panose="02020603050405020304" pitchFamily="18" charset="0"/>
              </a:rPr>
              <a:t>Prepared by : Deepika Chillar (2021)</a:t>
            </a:r>
          </a:p>
          <a:p>
            <a:pPr algn="ctr">
              <a:spcAft>
                <a:spcPts val="600"/>
              </a:spcAft>
            </a:pPr>
            <a:r>
              <a:rPr lang="en-US">
                <a:latin typeface="Garamond" panose="02020404030301010803" pitchFamily="18" charset="0"/>
                <a:cs typeface="Times New Roman" panose="02020603050405020304" pitchFamily="18" charset="0"/>
              </a:rPr>
              <a:t>Presented by : Bryn Choi (2023)</a:t>
            </a:r>
          </a:p>
          <a:p>
            <a:pPr algn="ctr">
              <a:spcAft>
                <a:spcPts val="600"/>
              </a:spcAft>
            </a:pPr>
            <a:br>
              <a:rPr lang="en-US" sz="2400" b="1">
                <a:ln/>
                <a:latin typeface="Garamond" panose="02020404030301010803" pitchFamily="18" charset="0"/>
                <a:cs typeface="Times New Roman" panose="02020603050405020304" pitchFamily="18" charset="0"/>
              </a:rPr>
            </a:br>
            <a:br>
              <a:rPr lang="en-US" sz="2400" b="1">
                <a:ln/>
                <a:latin typeface="Garamond" panose="02020404030301010803" pitchFamily="18" charset="0"/>
                <a:cs typeface="Times New Roman" panose="02020603050405020304" pitchFamily="18" charset="0"/>
              </a:rPr>
            </a:br>
            <a:endParaRPr lang="en-US"/>
          </a:p>
        </p:txBody>
      </p:sp>
      <p:sp>
        <p:nvSpPr>
          <p:cNvPr id="6" name="TextBox 5">
            <a:extLst>
              <a:ext uri="{FF2B5EF4-FFF2-40B4-BE49-F238E27FC236}">
                <a16:creationId xmlns:a16="http://schemas.microsoft.com/office/drawing/2014/main" id="{7377DBD2-2B91-0949-8BE8-E8C52B59027E}"/>
              </a:ext>
            </a:extLst>
          </p:cNvPr>
          <p:cNvSpPr txBox="1"/>
          <p:nvPr/>
        </p:nvSpPr>
        <p:spPr>
          <a:xfrm>
            <a:off x="9865722" y="6657945"/>
            <a:ext cx="232627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thinkingthroughhistory.wordpress.com/2007/09/10/reflections-on-alfred-chandlerjr/">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d/3.0/">
                  <a:extLst>
                    <a:ext uri="{A12FA001-AC4F-418D-AE19-62706E023703}">
                      <ahyp:hlinkClr xmlns:ahyp="http://schemas.microsoft.com/office/drawing/2018/hyperlinkcolor" val="tx"/>
                    </a:ext>
                  </a:extLst>
                </a:hlinkClick>
              </a:rPr>
              <a:t>CC BY-ND</a:t>
            </a:r>
            <a:endParaRPr lang="en-US" sz="700">
              <a:solidFill>
                <a:srgbClr val="FFFFFF"/>
              </a:solidFill>
            </a:endParaRPr>
          </a:p>
        </p:txBody>
      </p:sp>
    </p:spTree>
    <p:extLst>
      <p:ext uri="{BB962C8B-B14F-4D97-AF65-F5344CB8AC3E}">
        <p14:creationId xmlns:p14="http://schemas.microsoft.com/office/powerpoint/2010/main" val="103225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0650FE5-CDD1-FA46-B19C-4B827C9B8BA1}"/>
              </a:ext>
            </a:extLst>
          </p:cNvPr>
          <p:cNvSpPr>
            <a:spLocks noGrp="1"/>
          </p:cNvSpPr>
          <p:nvPr>
            <p:ph type="title"/>
          </p:nvPr>
        </p:nvSpPr>
        <p:spPr>
          <a:xfrm>
            <a:off x="958506" y="800392"/>
            <a:ext cx="10264697" cy="1212102"/>
          </a:xfrm>
        </p:spPr>
        <p:txBody>
          <a:bodyPr>
            <a:normAutofit/>
          </a:bodyPr>
          <a:lstStyle/>
          <a:p>
            <a:r>
              <a:rPr lang="en-US" sz="4000" b="1">
                <a:solidFill>
                  <a:srgbClr val="FFFFFF"/>
                </a:solidFill>
                <a:latin typeface="Garamond" panose="02020404030301010803" pitchFamily="18" charset="0"/>
              </a:rPr>
              <a:t>The Rise Of Vertically-Integrated (VI) Firms </a:t>
            </a:r>
            <a:endParaRPr lang="en-US" sz="4000" b="1">
              <a:solidFill>
                <a:srgbClr val="FFFFFF"/>
              </a:solidFill>
            </a:endParaRPr>
          </a:p>
        </p:txBody>
      </p:sp>
      <p:sp>
        <p:nvSpPr>
          <p:cNvPr id="3" name="Content Placeholder 2">
            <a:extLst>
              <a:ext uri="{FF2B5EF4-FFF2-40B4-BE49-F238E27FC236}">
                <a16:creationId xmlns:a16="http://schemas.microsoft.com/office/drawing/2014/main" id="{6CB1619D-287A-0149-8C83-19AA81B54B78}"/>
              </a:ext>
            </a:extLst>
          </p:cNvPr>
          <p:cNvSpPr>
            <a:spLocks noGrp="1"/>
          </p:cNvSpPr>
          <p:nvPr>
            <p:ph idx="1"/>
          </p:nvPr>
        </p:nvSpPr>
        <p:spPr>
          <a:xfrm>
            <a:off x="1367624" y="2490436"/>
            <a:ext cx="9708995" cy="3567173"/>
          </a:xfrm>
        </p:spPr>
        <p:txBody>
          <a:bodyPr anchor="ctr">
            <a:noAutofit/>
          </a:bodyPr>
          <a:lstStyle/>
          <a:p>
            <a:r>
              <a:rPr lang="en-US" sz="2400" dirty="0">
                <a:latin typeface="Garamond" panose="02020404030301010803" pitchFamily="18" charset="0"/>
                <a:cs typeface="Times New Roman" panose="02020603050405020304" pitchFamily="18" charset="0"/>
              </a:rPr>
              <a:t>1840s marked the beginning of organizational innovation (e.g., telegraph,  in American business -- Rapid changes in production, distribution, and overall administration</a:t>
            </a:r>
          </a:p>
          <a:p>
            <a:pPr>
              <a:spcBef>
                <a:spcPts val="1800"/>
              </a:spcBef>
            </a:pPr>
            <a:r>
              <a:rPr lang="en-US" sz="2400" dirty="0">
                <a:latin typeface="Garamond" panose="02020404030301010803" pitchFamily="18" charset="0"/>
                <a:cs typeface="Times New Roman" panose="02020603050405020304" pitchFamily="18" charset="0"/>
              </a:rPr>
              <a:t>Paralleled reduced costs of information acquisition (communication) and transportation</a:t>
            </a:r>
          </a:p>
          <a:p>
            <a:pPr>
              <a:spcBef>
                <a:spcPts val="1800"/>
              </a:spcBef>
            </a:pPr>
            <a:r>
              <a:rPr lang="en-US" sz="2400" dirty="0">
                <a:latin typeface="Garamond" panose="02020404030301010803" pitchFamily="18" charset="0"/>
                <a:cs typeface="Times New Roman" panose="02020603050405020304" pitchFamily="18" charset="0"/>
              </a:rPr>
              <a:t>Owners could now look beyond local –  if they were willing to internalize</a:t>
            </a:r>
          </a:p>
          <a:p>
            <a:pPr>
              <a:spcBef>
                <a:spcPts val="1800"/>
              </a:spcBef>
            </a:pPr>
            <a:r>
              <a:rPr lang="en-US" sz="2400" dirty="0">
                <a:latin typeface="Garamond" panose="02020404030301010803" pitchFamily="18" charset="0"/>
                <a:cs typeface="Times New Roman" panose="02020603050405020304" pitchFamily="18" charset="0"/>
              </a:rPr>
              <a:t>Independent distributors were likely to become increasingly less knowledgeable, less well-trained, and less interested in selling and servicing complex products compared to employee sales agents</a:t>
            </a:r>
          </a:p>
        </p:txBody>
      </p:sp>
    </p:spTree>
    <p:extLst>
      <p:ext uri="{BB962C8B-B14F-4D97-AF65-F5344CB8AC3E}">
        <p14:creationId xmlns:p14="http://schemas.microsoft.com/office/powerpoint/2010/main" val="216351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883C2-0402-2F45-AF0D-214F99BD00D7}"/>
              </a:ext>
            </a:extLst>
          </p:cNvPr>
          <p:cNvSpPr>
            <a:spLocks noGrp="1"/>
          </p:cNvSpPr>
          <p:nvPr>
            <p:ph type="title"/>
          </p:nvPr>
        </p:nvSpPr>
        <p:spPr>
          <a:xfrm>
            <a:off x="4635592" y="629266"/>
            <a:ext cx="7556388" cy="1676603"/>
          </a:xfrm>
        </p:spPr>
        <p:txBody>
          <a:bodyPr>
            <a:normAutofit/>
          </a:bodyPr>
          <a:lstStyle/>
          <a:p>
            <a:pPr algn="ctr"/>
            <a:r>
              <a:rPr lang="en-US" b="1" dirty="0">
                <a:latin typeface="Garamond" panose="02020404030301010803" pitchFamily="18" charset="0"/>
              </a:rPr>
              <a:t>Discussion</a:t>
            </a:r>
          </a:p>
        </p:txBody>
      </p:sp>
      <p:sp>
        <p:nvSpPr>
          <p:cNvPr id="3" name="Content Placeholder 2">
            <a:extLst>
              <a:ext uri="{FF2B5EF4-FFF2-40B4-BE49-F238E27FC236}">
                <a16:creationId xmlns:a16="http://schemas.microsoft.com/office/drawing/2014/main" id="{14D654B3-44FB-8F46-AE76-440F4E643461}"/>
              </a:ext>
            </a:extLst>
          </p:cNvPr>
          <p:cNvSpPr>
            <a:spLocks noGrp="1"/>
          </p:cNvSpPr>
          <p:nvPr>
            <p:ph idx="1"/>
          </p:nvPr>
        </p:nvSpPr>
        <p:spPr>
          <a:xfrm>
            <a:off x="4965431" y="2438400"/>
            <a:ext cx="6974523" cy="3785419"/>
          </a:xfrm>
        </p:spPr>
        <p:txBody>
          <a:bodyPr>
            <a:normAutofit/>
          </a:bodyPr>
          <a:lstStyle/>
          <a:p>
            <a:r>
              <a:rPr lang="en-US" sz="2200" dirty="0">
                <a:latin typeface="Garamond" panose="02020404030301010803" pitchFamily="18" charset="0"/>
                <a:cs typeface="Times New Roman" panose="02020603050405020304" pitchFamily="18" charset="0"/>
              </a:rPr>
              <a:t>Is TCE the best available explanation? Other alternative explanations?</a:t>
            </a:r>
            <a:br>
              <a:rPr lang="en-US" sz="2200" dirty="0">
                <a:latin typeface="Garamond" panose="02020404030301010803" pitchFamily="18" charset="0"/>
                <a:cs typeface="Times New Roman" panose="02020603050405020304" pitchFamily="18" charset="0"/>
              </a:rPr>
            </a:br>
            <a:endParaRPr lang="en-US" sz="2200" dirty="0">
              <a:latin typeface="Garamond" panose="02020404030301010803" pitchFamily="18" charset="0"/>
              <a:cs typeface="Times New Roman" panose="02020603050405020304" pitchFamily="18" charset="0"/>
            </a:endParaRPr>
          </a:p>
          <a:p>
            <a:pPr lvl="1"/>
            <a:r>
              <a:rPr lang="en-US" sz="2200" dirty="0">
                <a:latin typeface="Garamond" panose="02020404030301010803" pitchFamily="18" charset="0"/>
                <a:cs typeface="Times New Roman" panose="02020603050405020304" pitchFamily="18" charset="0"/>
              </a:rPr>
              <a:t>Singer’s Sewing machine revolutionizing tailoring/apparel industry and pioneered the development of mass distribution channels</a:t>
            </a:r>
          </a:p>
          <a:p>
            <a:pPr lvl="1"/>
            <a:endParaRPr lang="en-US" sz="2200" dirty="0">
              <a:latin typeface="Garamond" panose="02020404030301010803" pitchFamily="18" charset="0"/>
              <a:cs typeface="Times New Roman" panose="02020603050405020304" pitchFamily="18" charset="0"/>
            </a:endParaRPr>
          </a:p>
          <a:p>
            <a:r>
              <a:rPr lang="en-IN" sz="2200" dirty="0">
                <a:latin typeface="Garamond" panose="02020404030301010803" pitchFamily="18" charset="0"/>
              </a:rPr>
              <a:t>Chandler maintained that “Singer’s economic advantage followed from travelling this path of organizational innovation”</a:t>
            </a:r>
          </a:p>
          <a:p>
            <a:pPr lvl="2"/>
            <a:endParaRPr lang="en-US" sz="1700" dirty="0">
              <a:latin typeface="Garamond" panose="02020404030301010803" pitchFamily="18" charset="0"/>
              <a:cs typeface="Times New Roman" panose="02020603050405020304" pitchFamily="18" charset="0"/>
            </a:endParaRPr>
          </a:p>
          <a:p>
            <a:endParaRPr lang="en-US" sz="1700" dirty="0"/>
          </a:p>
        </p:txBody>
      </p:sp>
      <p:pic>
        <p:nvPicPr>
          <p:cNvPr id="5" name="Picture 4" descr="Close-up of a sewing machine">
            <a:extLst>
              <a:ext uri="{FF2B5EF4-FFF2-40B4-BE49-F238E27FC236}">
                <a16:creationId xmlns:a16="http://schemas.microsoft.com/office/drawing/2014/main" id="{F3C72824-5BB1-B2A5-D68B-943D4558F43A}"/>
              </a:ext>
            </a:extLst>
          </p:cNvPr>
          <p:cNvPicPr>
            <a:picLocks noChangeAspect="1"/>
          </p:cNvPicPr>
          <p:nvPr/>
        </p:nvPicPr>
        <p:blipFill rotWithShape="1">
          <a:blip r:embed="rId2"/>
          <a:srcRect l="40666" r="14214" b="-1"/>
          <a:stretch/>
        </p:blipFill>
        <p:spPr>
          <a:xfrm>
            <a:off x="20" y="10"/>
            <a:ext cx="4635571" cy="6857990"/>
          </a:xfrm>
          <a:prstGeom prst="rect">
            <a:avLst/>
          </a:prstGeom>
          <a:effectLst/>
        </p:spPr>
      </p:pic>
    </p:spTree>
    <p:extLst>
      <p:ext uri="{BB962C8B-B14F-4D97-AF65-F5344CB8AC3E}">
        <p14:creationId xmlns:p14="http://schemas.microsoft.com/office/powerpoint/2010/main" val="1436124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E2FE29-1120-4FE4-9FDA-311CBA66F4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DD926EC-6F88-4D89-9AED-1C4C1AC00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2"/>
            <a:ext cx="4688632" cy="6857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226" y="926649"/>
            <a:ext cx="4415290" cy="5066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3BE3671-0C43-4D05-A267-3400AD091C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79" y="3758184"/>
            <a:ext cx="2139190" cy="2373963"/>
            <a:chOff x="723679" y="3758184"/>
            <a:chExt cx="2139190" cy="2373963"/>
          </a:xfrm>
        </p:grpSpPr>
        <p:sp>
          <p:nvSpPr>
            <p:cNvPr id="15" name="Rectangle 66">
              <a:extLst>
                <a:ext uri="{FF2B5EF4-FFF2-40B4-BE49-F238E27FC236}">
                  <a16:creationId xmlns:a16="http://schemas.microsoft.com/office/drawing/2014/main" id="{4284BA9C-01AC-48B3-8010-804869A0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6051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3E232F3A-24DA-47FC-A6E7-8347EA07AE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4630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2B7D041A-D364-4BF2-9F8A-0294D0918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3209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1CB5A6AE-FC55-4655-AE45-5E9A3F3288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88940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500BEBAD-632B-4E00-AD16-C6A03CD1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7472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29BEDA70-8722-46C0-A1EB-8CDFEE5920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17111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2">
              <a:extLst>
                <a:ext uri="{FF2B5EF4-FFF2-40B4-BE49-F238E27FC236}">
                  <a16:creationId xmlns:a16="http://schemas.microsoft.com/office/drawing/2014/main" id="{3979BE25-E2B2-4CF8-85A1-65AD3E0CF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17495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2C9FF4D0-2F5C-4E54-AC5A-58A6169BA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0284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94E4ABC-1B44-4E4D-9065-F67D887D7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75948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2">
              <a:extLst>
                <a:ext uri="{FF2B5EF4-FFF2-40B4-BE49-F238E27FC236}">
                  <a16:creationId xmlns:a16="http://schemas.microsoft.com/office/drawing/2014/main" id="{FDDFF3EB-39A2-4D3F-AD9F-0CF4409EA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389627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DB732EBE-ED01-4374-8D0C-8AF6E5A5B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404333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2">
              <a:extLst>
                <a:ext uri="{FF2B5EF4-FFF2-40B4-BE49-F238E27FC236}">
                  <a16:creationId xmlns:a16="http://schemas.microsoft.com/office/drawing/2014/main" id="{D22DDEF5-6AF3-4D7C-BC62-4409D396B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32691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2">
              <a:extLst>
                <a:ext uri="{FF2B5EF4-FFF2-40B4-BE49-F238E27FC236}">
                  <a16:creationId xmlns:a16="http://schemas.microsoft.com/office/drawing/2014/main" id="{C376CD22-707A-45BF-B1E0-3F62124A5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4743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a16="http://schemas.microsoft.com/office/drawing/2014/main" id="{77D3C970-47FF-4506-B61A-DCAA632891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765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3D0163D1-030C-49AE-83F7-8B6F17D3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6188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68397BEB-F2C5-49D6-8F17-BC81796AC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9104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8C1B7012-AA7A-4E78-965E-ABD7EC3370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453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2">
              <a:extLst>
                <a:ext uri="{FF2B5EF4-FFF2-40B4-BE49-F238E27FC236}">
                  <a16:creationId xmlns:a16="http://schemas.microsoft.com/office/drawing/2014/main" id="{ADA7F354-F3A6-49A0-AF9C-EC69C2A31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803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82531391-74CB-4FBD-97B7-D73D91C44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6152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3CD46824-FF3A-460F-8F13-1B2A420A1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501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15EE979E-5456-4D5F-83BF-158EB8B24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944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B5123B19-3717-4BC1-B7CE-C6727099C0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52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25F3BA9E-DEA1-4368-A4BE-FB9C9C3506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42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0EFD15C2-3CE6-43C9-AA85-2000C0A69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59173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A7D19408-5ACA-46A3-8FC7-0A2B511B2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393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C39A546E-F35B-4AF5-9F7E-F7CC78DDE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743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a16="http://schemas.microsoft.com/office/drawing/2014/main" id="{4C051F4E-E13F-4468-BCAB-379380355A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2339"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99A94C11-96BF-4E23-9B0F-CCCF0E690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5833"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
              <a:extLst>
                <a:ext uri="{FF2B5EF4-FFF2-40B4-BE49-F238E27FC236}">
                  <a16:creationId xmlns:a16="http://schemas.microsoft.com/office/drawing/2014/main" id="{2C253E13-7D4F-4651-B26F-C9A398426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8745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59">
              <a:extLst>
                <a:ext uri="{FF2B5EF4-FFF2-40B4-BE49-F238E27FC236}">
                  <a16:creationId xmlns:a16="http://schemas.microsoft.com/office/drawing/2014/main" id="{6C607944-C3DA-49D0-B76C-ECF13B2E8D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61095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2">
              <a:extLst>
                <a:ext uri="{FF2B5EF4-FFF2-40B4-BE49-F238E27FC236}">
                  <a16:creationId xmlns:a16="http://schemas.microsoft.com/office/drawing/2014/main" id="{A044E8D2-BE36-4B3B-BF61-A4ED4D6371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34445"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4">
              <a:extLst>
                <a:ext uri="{FF2B5EF4-FFF2-40B4-BE49-F238E27FC236}">
                  <a16:creationId xmlns:a16="http://schemas.microsoft.com/office/drawing/2014/main" id="{08C4C63A-4388-4C37-9D9C-5C1F9925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57940"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6">
              <a:extLst>
                <a:ext uri="{FF2B5EF4-FFF2-40B4-BE49-F238E27FC236}">
                  <a16:creationId xmlns:a16="http://schemas.microsoft.com/office/drawing/2014/main" id="{14866A3A-FA92-4434-98E9-418FEC9B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8143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64">
              <a:extLst>
                <a:ext uri="{FF2B5EF4-FFF2-40B4-BE49-F238E27FC236}">
                  <a16:creationId xmlns:a16="http://schemas.microsoft.com/office/drawing/2014/main" id="{AF97CA9B-731E-47BF-B724-E6CD2C915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2585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B9B7DB1A-1165-4D7C-95DC-D710F20E9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49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737B22B9-9D11-4F36-9B12-FB41FBA4E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900671"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FBCEABA9-0D42-4E75-BBFB-8374262E8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722376"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2">
              <a:extLst>
                <a:ext uri="{FF2B5EF4-FFF2-40B4-BE49-F238E27FC236}">
                  <a16:creationId xmlns:a16="http://schemas.microsoft.com/office/drawing/2014/main" id="{66428691-A429-4D5E-AE96-E43B6F0E2D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60352"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9">
              <a:extLst>
                <a:ext uri="{FF2B5EF4-FFF2-40B4-BE49-F238E27FC236}">
                  <a16:creationId xmlns:a16="http://schemas.microsoft.com/office/drawing/2014/main" id="{5BCC330F-9915-4B86-97E9-BA49CBFEC0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3847"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4">
              <a:extLst>
                <a:ext uri="{FF2B5EF4-FFF2-40B4-BE49-F238E27FC236}">
                  <a16:creationId xmlns:a16="http://schemas.microsoft.com/office/drawing/2014/main" id="{9A1A7FCA-8137-4FF0-9940-FB481BFD27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798754"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3A9167A0-5576-4F2F-B5FE-431186597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248" y="607161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7C03584-ED8C-9748-9A92-4269F8CB5704}"/>
              </a:ext>
            </a:extLst>
          </p:cNvPr>
          <p:cNvSpPr>
            <a:spLocks noGrp="1"/>
          </p:cNvSpPr>
          <p:nvPr>
            <p:ph type="title"/>
          </p:nvPr>
        </p:nvSpPr>
        <p:spPr>
          <a:xfrm>
            <a:off x="1141965" y="1321743"/>
            <a:ext cx="3787482" cy="4277890"/>
          </a:xfrm>
        </p:spPr>
        <p:txBody>
          <a:bodyPr anchor="ctr">
            <a:normAutofit/>
          </a:bodyPr>
          <a:lstStyle/>
          <a:p>
            <a:r>
              <a:rPr lang="en-US" sz="3600" b="1" dirty="0">
                <a:solidFill>
                  <a:srgbClr val="FFFFFF"/>
                </a:solidFill>
                <a:latin typeface="Garamond" panose="02020404030301010803" pitchFamily="18" charset="0"/>
              </a:rPr>
              <a:t>The Rise Of Vertically-Integrated (VI) Firms –                                   Meat Packing and Fruit Businesses</a:t>
            </a:r>
            <a:endParaRPr lang="en-US" sz="3600" dirty="0">
              <a:solidFill>
                <a:srgbClr val="FFFFFF"/>
              </a:solidFill>
            </a:endParaRPr>
          </a:p>
        </p:txBody>
      </p:sp>
      <p:grpSp>
        <p:nvGrpSpPr>
          <p:cNvPr id="57" name="Group 56">
            <a:extLst>
              <a:ext uri="{FF2B5EF4-FFF2-40B4-BE49-F238E27FC236}">
                <a16:creationId xmlns:a16="http://schemas.microsoft.com/office/drawing/2014/main" id="{283F107F-9294-4679-B247-91D8556A6E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8" name="Rectangle 64">
              <a:extLst>
                <a:ext uri="{FF2B5EF4-FFF2-40B4-BE49-F238E27FC236}">
                  <a16:creationId xmlns:a16="http://schemas.microsoft.com/office/drawing/2014/main" id="{20F93971-D547-4C36-A076-D57249994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012A36A9-DFAE-4F57-9711-172E65EDA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8B6B96C8-D832-4071-A5D2-1F11CBF9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0FF1DEB5-31F1-464D-BDB3-EFE620642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96B80410-DC2C-4DFC-B52E-CC5E6788BF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9CE51CA3-95B8-44B4-B784-CE35A844D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FA1EB8B0-6221-4A35-A5F2-46E9A78CB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FDA530E1-5E88-4861-8642-F5B6A715B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854D2927-5C3A-424C-B30D-6048719C8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9B9A782D-CE07-499E-81BB-3F6D2E7EF0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4">
              <a:extLst>
                <a:ext uri="{FF2B5EF4-FFF2-40B4-BE49-F238E27FC236}">
                  <a16:creationId xmlns:a16="http://schemas.microsoft.com/office/drawing/2014/main" id="{BDEBE12E-1915-4596-A0A7-9C61CAF8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6">
              <a:extLst>
                <a:ext uri="{FF2B5EF4-FFF2-40B4-BE49-F238E27FC236}">
                  <a16:creationId xmlns:a16="http://schemas.microsoft.com/office/drawing/2014/main" id="{4FBDEF84-1447-47C6-998D-A35B78E0C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06CCEC31-A867-D343-AB46-BDC70F857A0C}"/>
              </a:ext>
            </a:extLst>
          </p:cNvPr>
          <p:cNvSpPr>
            <a:spLocks noGrp="1"/>
          </p:cNvSpPr>
          <p:nvPr>
            <p:ph idx="1"/>
          </p:nvPr>
        </p:nvSpPr>
        <p:spPr>
          <a:xfrm>
            <a:off x="5546858" y="1188719"/>
            <a:ext cx="6498049" cy="4804465"/>
          </a:xfrm>
        </p:spPr>
        <p:txBody>
          <a:bodyPr anchor="ctr">
            <a:normAutofit lnSpcReduction="10000"/>
          </a:bodyPr>
          <a:lstStyle/>
          <a:p>
            <a:r>
              <a:rPr lang="en-US" sz="2000" dirty="0">
                <a:latin typeface="Garamond" panose="02020404030301010803" pitchFamily="18" charset="0"/>
              </a:rPr>
              <a:t>Not all vertical integration involved complex products.</a:t>
            </a:r>
          </a:p>
          <a:p>
            <a:pPr lvl="1"/>
            <a:r>
              <a:rPr lang="en-US" sz="2000" dirty="0">
                <a:latin typeface="Garamond" panose="02020404030301010803" pitchFamily="18" charset="0"/>
              </a:rPr>
              <a:t>Perishable goods like meats and fruits might be ‘generic’ but still required vertical integration for reasons related to transaction costs.</a:t>
            </a:r>
          </a:p>
          <a:p>
            <a:r>
              <a:rPr lang="en-US" sz="2000" dirty="0">
                <a:latin typeface="Garamond" panose="02020404030301010803" pitchFamily="18" charset="0"/>
              </a:rPr>
              <a:t>Meat-packing and fruit businesses in the late nineteenth and twentieth centuries illustrate this point.</a:t>
            </a:r>
          </a:p>
          <a:p>
            <a:r>
              <a:rPr lang="en-US" sz="2000" dirty="0">
                <a:latin typeface="Garamond" panose="02020404030301010803" pitchFamily="18" charset="0"/>
              </a:rPr>
              <a:t>The banana business encountered more difficulties than the meat-packing industry for at least three reasons,</a:t>
            </a:r>
          </a:p>
          <a:p>
            <a:pPr lvl="1"/>
            <a:r>
              <a:rPr lang="en-US" sz="2000" dirty="0">
                <a:latin typeface="Garamond" panose="02020404030301010803" pitchFamily="18" charset="0"/>
              </a:rPr>
              <a:t>Bananas cannot be produced in the continental United States, they cannot be frozen, they spoil very quickly.</a:t>
            </a:r>
          </a:p>
          <a:p>
            <a:pPr lvl="1"/>
            <a:endParaRPr lang="en-US" sz="2000" dirty="0">
              <a:latin typeface="Garamond" panose="02020404030301010803" pitchFamily="18" charset="0"/>
            </a:endParaRPr>
          </a:p>
          <a:p>
            <a:r>
              <a:rPr lang="en-IN" sz="2000" dirty="0">
                <a:latin typeface="Garamond" panose="02020404030301010803" pitchFamily="18" charset="0"/>
              </a:rPr>
              <a:t>With limited alternative uses, an investment in a refrigeration car entailed high asset specificity. </a:t>
            </a:r>
          </a:p>
          <a:p>
            <a:r>
              <a:rPr lang="en-IN" sz="2000" dirty="0">
                <a:latin typeface="Garamond" panose="02020404030301010803" pitchFamily="18" charset="0"/>
              </a:rPr>
              <a:t>Railroads that built these cars would be in a weak bargaining position with meat-packers to provide sufficient volumes of meat to utilize fully this expensive equipment.</a:t>
            </a:r>
          </a:p>
        </p:txBody>
      </p:sp>
    </p:spTree>
    <p:extLst>
      <p:ext uri="{BB962C8B-B14F-4D97-AF65-F5344CB8AC3E}">
        <p14:creationId xmlns:p14="http://schemas.microsoft.com/office/powerpoint/2010/main" val="955235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21E4A3-7CAB-A941-AD81-18B7B24E9F2E}"/>
              </a:ext>
            </a:extLst>
          </p:cNvPr>
          <p:cNvSpPr>
            <a:spLocks noGrp="1"/>
          </p:cNvSpPr>
          <p:nvPr>
            <p:ph type="title"/>
          </p:nvPr>
        </p:nvSpPr>
        <p:spPr>
          <a:xfrm>
            <a:off x="838200" y="631825"/>
            <a:ext cx="10515600" cy="1325563"/>
          </a:xfrm>
        </p:spPr>
        <p:txBody>
          <a:bodyPr>
            <a:normAutofit/>
          </a:bodyPr>
          <a:lstStyle/>
          <a:p>
            <a:pPr algn="ctr"/>
            <a:r>
              <a:rPr lang="en-US" b="1" dirty="0">
                <a:latin typeface="Garamond" panose="02020404030301010803" pitchFamily="18" charset="0"/>
              </a:rPr>
              <a:t>Selective nature of VI in                                                 19</a:t>
            </a:r>
            <a:r>
              <a:rPr lang="en-US" b="1" baseline="30000" dirty="0">
                <a:latin typeface="Garamond" panose="02020404030301010803" pitchFamily="18" charset="0"/>
              </a:rPr>
              <a:t>th</a:t>
            </a:r>
            <a:r>
              <a:rPr lang="en-US" b="1" dirty="0">
                <a:latin typeface="Garamond" panose="02020404030301010803" pitchFamily="18" charset="0"/>
              </a:rPr>
              <a:t> century American Business</a:t>
            </a:r>
            <a:endParaRPr lang="en-US" dirty="0"/>
          </a:p>
        </p:txBody>
      </p:sp>
      <p:sp>
        <p:nvSpPr>
          <p:cNvPr id="3" name="Content Placeholder 2">
            <a:extLst>
              <a:ext uri="{FF2B5EF4-FFF2-40B4-BE49-F238E27FC236}">
                <a16:creationId xmlns:a16="http://schemas.microsoft.com/office/drawing/2014/main" id="{4527BECD-9F97-EC43-966C-4E3EB5969FE3}"/>
              </a:ext>
            </a:extLst>
          </p:cNvPr>
          <p:cNvSpPr>
            <a:spLocks noGrp="1"/>
          </p:cNvSpPr>
          <p:nvPr>
            <p:ph idx="1"/>
          </p:nvPr>
        </p:nvSpPr>
        <p:spPr>
          <a:xfrm>
            <a:off x="838200" y="2057400"/>
            <a:ext cx="10515600" cy="3871762"/>
          </a:xfrm>
        </p:spPr>
        <p:txBody>
          <a:bodyPr>
            <a:normAutofit/>
          </a:bodyPr>
          <a:lstStyle/>
          <a:p>
            <a:endParaRPr lang="en-IN" sz="2400" dirty="0">
              <a:latin typeface="Garamond" panose="02020404030301010803" pitchFamily="18" charset="0"/>
            </a:endParaRPr>
          </a:p>
          <a:p>
            <a:r>
              <a:rPr lang="en-IN" sz="2400" dirty="0">
                <a:latin typeface="Garamond" panose="02020404030301010803" pitchFamily="18" charset="0"/>
              </a:rPr>
              <a:t>These coordination problems were largely solved only with the establishment of the United Fruit Company in 1899</a:t>
            </a:r>
            <a:endParaRPr lang="en-US" sz="2400" dirty="0">
              <a:latin typeface="Garamond" panose="02020404030301010803" pitchFamily="18" charset="0"/>
            </a:endParaRPr>
          </a:p>
          <a:p>
            <a:endParaRPr lang="en-US" sz="2400" dirty="0">
              <a:latin typeface="Garamond" panose="02020404030301010803" pitchFamily="18" charset="0"/>
            </a:endParaRPr>
          </a:p>
          <a:p>
            <a:r>
              <a:rPr lang="en-US" sz="2400" dirty="0">
                <a:latin typeface="Garamond" panose="02020404030301010803" pitchFamily="18" charset="0"/>
              </a:rPr>
              <a:t>Older processes of production and distribution based on some mix of contract workers, independent wholesalers, and/or independent retailers continued in many industries.</a:t>
            </a:r>
          </a:p>
          <a:p>
            <a:pPr lvl="1"/>
            <a:r>
              <a:rPr lang="en-US" dirty="0">
                <a:latin typeface="Garamond" panose="02020404030301010803" pitchFamily="18" charset="0"/>
              </a:rPr>
              <a:t>For these goods, market-based regimes worked quite well</a:t>
            </a:r>
          </a:p>
          <a:p>
            <a:pPr lvl="1"/>
            <a:r>
              <a:rPr lang="en-US" dirty="0">
                <a:latin typeface="Garamond" panose="02020404030301010803" pitchFamily="18" charset="0"/>
              </a:rPr>
              <a:t>E.g., cereals, soups, drugs, liquor etc. </a:t>
            </a:r>
          </a:p>
          <a:p>
            <a:endParaRPr lang="en-US" sz="2400" dirty="0"/>
          </a:p>
        </p:txBody>
      </p:sp>
    </p:spTree>
    <p:extLst>
      <p:ext uri="{BB962C8B-B14F-4D97-AF65-F5344CB8AC3E}">
        <p14:creationId xmlns:p14="http://schemas.microsoft.com/office/powerpoint/2010/main" val="1849538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86D3D8-70C3-194C-9DA5-D64C54A97299}"/>
              </a:ext>
            </a:extLst>
          </p:cNvPr>
          <p:cNvSpPr>
            <a:spLocks noGrp="1"/>
          </p:cNvSpPr>
          <p:nvPr>
            <p:ph type="title"/>
          </p:nvPr>
        </p:nvSpPr>
        <p:spPr>
          <a:xfrm>
            <a:off x="1156851" y="637762"/>
            <a:ext cx="9888496" cy="900131"/>
          </a:xfrm>
        </p:spPr>
        <p:txBody>
          <a:bodyPr anchor="t">
            <a:normAutofit/>
          </a:bodyPr>
          <a:lstStyle/>
          <a:p>
            <a:r>
              <a:rPr lang="en-US" sz="3700" b="1">
                <a:solidFill>
                  <a:schemeClr val="bg1"/>
                </a:solidFill>
                <a:latin typeface="Garamond" panose="02020404030301010803" pitchFamily="18" charset="0"/>
              </a:rPr>
              <a:t>Linking Chandler to TC Yesterday and Today</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C75E6F0-4DF7-F74B-A5AC-EB69DCB89762}"/>
              </a:ext>
            </a:extLst>
          </p:cNvPr>
          <p:cNvSpPr>
            <a:spLocks noGrp="1"/>
          </p:cNvSpPr>
          <p:nvPr>
            <p:ph idx="1"/>
          </p:nvPr>
        </p:nvSpPr>
        <p:spPr>
          <a:xfrm>
            <a:off x="422032" y="2217343"/>
            <a:ext cx="11280530" cy="3959619"/>
          </a:xfrm>
        </p:spPr>
        <p:txBody>
          <a:bodyPr>
            <a:normAutofit/>
          </a:bodyPr>
          <a:lstStyle/>
          <a:p>
            <a:r>
              <a:rPr lang="en-US" sz="2000" dirty="0">
                <a:latin typeface="Garamond" panose="02020404030301010803" pitchFamily="18" charset="0"/>
              </a:rPr>
              <a:t>TC principles that help explain Chandlerian vertical integration are the same principles needed to understand contemporary vertical de-integration</a:t>
            </a:r>
          </a:p>
          <a:p>
            <a:pPr>
              <a:spcBef>
                <a:spcPts val="1800"/>
              </a:spcBef>
            </a:pPr>
            <a:r>
              <a:rPr lang="en-US" sz="2000" dirty="0">
                <a:latin typeface="Garamond" panose="02020404030301010803" pitchFamily="18" charset="0"/>
              </a:rPr>
              <a:t>Role of IT - </a:t>
            </a:r>
          </a:p>
          <a:p>
            <a:pPr marL="914400" lvl="1" indent="-457200">
              <a:buFont typeface="+mj-lt"/>
              <a:buAutoNum type="arabicPeriod"/>
            </a:pPr>
            <a:r>
              <a:rPr lang="en-US" sz="2000" b="1" dirty="0">
                <a:latin typeface="Garamond" panose="02020404030301010803" pitchFamily="18" charset="0"/>
              </a:rPr>
              <a:t>Low(er) search cost </a:t>
            </a:r>
            <a:r>
              <a:rPr lang="en-US" sz="2000" dirty="0">
                <a:latin typeface="Garamond" panose="02020404030301010803" pitchFamily="18" charset="0"/>
              </a:rPr>
              <a:t>- asset specificity and small-numbers bargaining problems have been reduced in many industries in which IT can allow firms to ‘quick-connect’ with several potential suppliers and mitigate small-numbers bargaining</a:t>
            </a:r>
          </a:p>
          <a:p>
            <a:pPr marL="914400" lvl="1" indent="-457200">
              <a:buFont typeface="+mj-lt"/>
              <a:buAutoNum type="arabicPeriod"/>
            </a:pPr>
            <a:r>
              <a:rPr lang="en-IN" sz="2000" b="1" dirty="0">
                <a:latin typeface="Garamond" panose="02020404030301010803" pitchFamily="18" charset="0"/>
              </a:rPr>
              <a:t>Sunk costs in IT systems </a:t>
            </a:r>
            <a:r>
              <a:rPr lang="en-IN" sz="2000" dirty="0">
                <a:latin typeface="Garamond" panose="02020404030301010803" pitchFamily="18" charset="0"/>
              </a:rPr>
              <a:t>- even when small-numbers bargaining persists, relationship-specific IT systems (such as those employed by consumer goods giant Procter &amp; Gamble and retail giant Walmart) provide mutual sunk cost commitments that enable electronic integration to mitigate hold-up problems </a:t>
            </a:r>
          </a:p>
          <a:p>
            <a:pPr marL="914400" lvl="1" indent="-457200">
              <a:buFont typeface="+mj-lt"/>
              <a:buAutoNum type="arabicPeriod"/>
            </a:pPr>
            <a:r>
              <a:rPr lang="en-IN" sz="2000" b="1" dirty="0">
                <a:latin typeface="Garamond" panose="02020404030301010803" pitchFamily="18" charset="0"/>
              </a:rPr>
              <a:t>Standardized and Improved Measurement technology </a:t>
            </a:r>
            <a:r>
              <a:rPr lang="en-IN" sz="2000" dirty="0">
                <a:latin typeface="Garamond" panose="02020404030301010803" pitchFamily="18" charset="0"/>
              </a:rPr>
              <a:t>- IT and standardized interfaces with exchange partners and suppliers reduce the non-separability problems of measuring individual productivity inputs from team production as well as the measurement of output quality</a:t>
            </a:r>
          </a:p>
          <a:p>
            <a:pPr marL="914400" lvl="1" indent="-457200">
              <a:buFont typeface="+mj-lt"/>
              <a:buAutoNum type="arabicPeriod"/>
            </a:pPr>
            <a:endParaRPr lang="en-US" sz="1700" dirty="0">
              <a:latin typeface="Garamond" panose="02020404030301010803" pitchFamily="18" charset="0"/>
            </a:endParaRPr>
          </a:p>
          <a:p>
            <a:endParaRPr lang="en-US" sz="1700" dirty="0"/>
          </a:p>
        </p:txBody>
      </p:sp>
    </p:spTree>
    <p:extLst>
      <p:ext uri="{BB962C8B-B14F-4D97-AF65-F5344CB8AC3E}">
        <p14:creationId xmlns:p14="http://schemas.microsoft.com/office/powerpoint/2010/main" val="387025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F66B-1C3E-7A45-BD57-490F083A5B85}"/>
              </a:ext>
            </a:extLst>
          </p:cNvPr>
          <p:cNvSpPr>
            <a:spLocks noGrp="1"/>
          </p:cNvSpPr>
          <p:nvPr>
            <p:ph type="title"/>
          </p:nvPr>
        </p:nvSpPr>
        <p:spPr>
          <a:xfrm>
            <a:off x="-1" y="365125"/>
            <a:ext cx="12118109" cy="1325563"/>
          </a:xfrm>
        </p:spPr>
        <p:txBody>
          <a:bodyPr>
            <a:normAutofit/>
          </a:bodyPr>
          <a:lstStyle/>
          <a:p>
            <a:pPr algn="ctr"/>
            <a:r>
              <a:rPr lang="en-US" sz="4000" b="1" dirty="0">
                <a:latin typeface="Garamond" panose="02020404030301010803" pitchFamily="18" charset="0"/>
              </a:rPr>
              <a:t>Conclusion and Contribution</a:t>
            </a:r>
          </a:p>
        </p:txBody>
      </p:sp>
      <p:sp>
        <p:nvSpPr>
          <p:cNvPr id="3" name="Content Placeholder 2">
            <a:extLst>
              <a:ext uri="{FF2B5EF4-FFF2-40B4-BE49-F238E27FC236}">
                <a16:creationId xmlns:a16="http://schemas.microsoft.com/office/drawing/2014/main" id="{087DCF29-B307-3A46-B983-C464DA6CA469}"/>
              </a:ext>
            </a:extLst>
          </p:cNvPr>
          <p:cNvSpPr>
            <a:spLocks noGrp="1"/>
          </p:cNvSpPr>
          <p:nvPr>
            <p:ph idx="1"/>
          </p:nvPr>
        </p:nvSpPr>
        <p:spPr/>
        <p:txBody>
          <a:bodyPr/>
          <a:lstStyle/>
          <a:p>
            <a:r>
              <a:rPr lang="en-US" dirty="0">
                <a:latin typeface="Garamond" panose="02020404030301010803" pitchFamily="18" charset="0"/>
              </a:rPr>
              <a:t>Fundamental </a:t>
            </a:r>
            <a:r>
              <a:rPr lang="en-US" b="1" i="1" dirty="0">
                <a:latin typeface="Garamond" panose="02020404030301010803" pitchFamily="18" charset="0"/>
              </a:rPr>
              <a:t>changes in the economic environment </a:t>
            </a:r>
            <a:r>
              <a:rPr lang="en-US" dirty="0">
                <a:latin typeface="Garamond" panose="02020404030301010803" pitchFamily="18" charset="0"/>
              </a:rPr>
              <a:t>can lead to dramatic </a:t>
            </a:r>
            <a:r>
              <a:rPr lang="en-US" b="1" i="1" dirty="0">
                <a:latin typeface="Garamond" panose="02020404030301010803" pitchFamily="18" charset="0"/>
              </a:rPr>
              <a:t>changes in transaction costs</a:t>
            </a:r>
            <a:r>
              <a:rPr lang="en-US" dirty="0">
                <a:latin typeface="Garamond" panose="02020404030301010803" pitchFamily="18" charset="0"/>
              </a:rPr>
              <a:t>, and thus, the relative advantages and disadvantages of alternative </a:t>
            </a:r>
            <a:r>
              <a:rPr lang="en-US" b="1" i="1" dirty="0">
                <a:latin typeface="Garamond" panose="02020404030301010803" pitchFamily="18" charset="0"/>
              </a:rPr>
              <a:t>organizational forms</a:t>
            </a:r>
            <a:r>
              <a:rPr lang="en-US" dirty="0">
                <a:latin typeface="Garamond" panose="02020404030301010803" pitchFamily="18" charset="0"/>
              </a:rPr>
              <a:t> related to either invisible hand markets or visible hand managerial hierarchies</a:t>
            </a:r>
          </a:p>
          <a:p>
            <a:r>
              <a:rPr lang="en-US" dirty="0">
                <a:latin typeface="Garamond" panose="02020404030301010803" pitchFamily="18" charset="0"/>
              </a:rPr>
              <a:t>Historical trends in vertical integration may be explained by organizational innovation and the costs of inter-firm exchange</a:t>
            </a:r>
          </a:p>
        </p:txBody>
      </p:sp>
      <p:graphicFrame>
        <p:nvGraphicFramePr>
          <p:cNvPr id="5" name="Diagram 4">
            <a:extLst>
              <a:ext uri="{FF2B5EF4-FFF2-40B4-BE49-F238E27FC236}">
                <a16:creationId xmlns:a16="http://schemas.microsoft.com/office/drawing/2014/main" id="{97D3DB7F-B9C9-734E-9EC2-D503B692506D}"/>
              </a:ext>
            </a:extLst>
          </p:cNvPr>
          <p:cNvGraphicFramePr/>
          <p:nvPr>
            <p:extLst>
              <p:ext uri="{D42A27DB-BD31-4B8C-83A1-F6EECF244321}">
                <p14:modId xmlns:p14="http://schemas.microsoft.com/office/powerpoint/2010/main" val="3116681369"/>
              </p:ext>
            </p:extLst>
          </p:nvPr>
        </p:nvGraphicFramePr>
        <p:xfrm>
          <a:off x="838201" y="4925449"/>
          <a:ext cx="10515599" cy="1386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485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5"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970DD2E-A903-7E46-A293-686D78155E85}"/>
              </a:ext>
            </a:extLst>
          </p:cNvPr>
          <p:cNvSpPr>
            <a:spLocks noGrp="1"/>
          </p:cNvSpPr>
          <p:nvPr>
            <p:ph type="title"/>
          </p:nvPr>
        </p:nvSpPr>
        <p:spPr>
          <a:xfrm>
            <a:off x="535020" y="685800"/>
            <a:ext cx="2780271" cy="5105400"/>
          </a:xfrm>
        </p:spPr>
        <p:txBody>
          <a:bodyPr>
            <a:normAutofit/>
          </a:bodyPr>
          <a:lstStyle/>
          <a:p>
            <a:r>
              <a:rPr lang="en-US" sz="4000" b="1">
                <a:solidFill>
                  <a:srgbClr val="FFFFFF"/>
                </a:solidFill>
                <a:latin typeface="Garamond" panose="02020404030301010803" pitchFamily="18" charset="0"/>
              </a:rPr>
              <a:t>Alfred Chandler (1918-2007)</a:t>
            </a:r>
          </a:p>
        </p:txBody>
      </p:sp>
      <p:graphicFrame>
        <p:nvGraphicFramePr>
          <p:cNvPr id="29" name="Content Placeholder 2">
            <a:extLst>
              <a:ext uri="{FF2B5EF4-FFF2-40B4-BE49-F238E27FC236}">
                <a16:creationId xmlns:a16="http://schemas.microsoft.com/office/drawing/2014/main" id="{AC3535BE-A8B5-AB6F-4433-1F8DA19437EB}"/>
              </a:ext>
            </a:extLst>
          </p:cNvPr>
          <p:cNvGraphicFramePr>
            <a:graphicFrameLocks noGrp="1"/>
          </p:cNvGraphicFramePr>
          <p:nvPr>
            <p:ph idx="1"/>
            <p:extLst>
              <p:ext uri="{D42A27DB-BD31-4B8C-83A1-F6EECF244321}">
                <p14:modId xmlns:p14="http://schemas.microsoft.com/office/powerpoint/2010/main" val="35156040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06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7426D-78EB-0947-8F19-FD685BA55E58}"/>
              </a:ext>
            </a:extLst>
          </p:cNvPr>
          <p:cNvSpPr>
            <a:spLocks noGrp="1"/>
          </p:cNvSpPr>
          <p:nvPr>
            <p:ph type="title"/>
          </p:nvPr>
        </p:nvSpPr>
        <p:spPr>
          <a:xfrm>
            <a:off x="28996" y="0"/>
            <a:ext cx="12192000" cy="1325563"/>
          </a:xfrm>
        </p:spPr>
        <p:txBody>
          <a:bodyPr>
            <a:normAutofit/>
          </a:bodyPr>
          <a:lstStyle/>
          <a:p>
            <a:pPr algn="ctr"/>
            <a:r>
              <a:rPr lang="en-US" sz="4000" b="1" dirty="0">
                <a:latin typeface="Garamond" panose="02020404030301010803" pitchFamily="18" charset="0"/>
              </a:rPr>
              <a:t>Alfred Chandler’s (related) masterpieces</a:t>
            </a:r>
            <a:endParaRPr lang="en-US" sz="4000" dirty="0"/>
          </a:p>
        </p:txBody>
      </p:sp>
      <p:sp>
        <p:nvSpPr>
          <p:cNvPr id="3" name="Content Placeholder 2">
            <a:extLst>
              <a:ext uri="{FF2B5EF4-FFF2-40B4-BE49-F238E27FC236}">
                <a16:creationId xmlns:a16="http://schemas.microsoft.com/office/drawing/2014/main" id="{22B7816D-CB9A-BC42-B0B4-CC3F0AFEB16E}"/>
              </a:ext>
            </a:extLst>
          </p:cNvPr>
          <p:cNvSpPr>
            <a:spLocks noGrp="1"/>
          </p:cNvSpPr>
          <p:nvPr>
            <p:ph idx="1"/>
          </p:nvPr>
        </p:nvSpPr>
        <p:spPr>
          <a:xfrm>
            <a:off x="168828" y="1143023"/>
            <a:ext cx="11912336" cy="5521545"/>
          </a:xfrm>
        </p:spPr>
        <p:txBody>
          <a:bodyPr>
            <a:noAutofit/>
          </a:bodyPr>
          <a:lstStyle/>
          <a:p>
            <a:pPr marL="971550" lvl="1" indent="-514350" algn="just">
              <a:lnSpc>
                <a:spcPct val="200000"/>
              </a:lnSpc>
              <a:buFont typeface="+mj-lt"/>
              <a:buAutoNum type="arabicPeriod"/>
            </a:pPr>
            <a:r>
              <a:rPr lang="en-US" sz="2000" b="1" i="1" dirty="0">
                <a:solidFill>
                  <a:srgbClr val="002060"/>
                </a:solidFill>
                <a:latin typeface="Garamond" panose="02020404030301010803" pitchFamily="18" charset="0"/>
                <a:cs typeface="Times New Roman" panose="02020603050405020304" pitchFamily="18" charset="0"/>
              </a:rPr>
              <a:t>Strategy and Structure</a:t>
            </a:r>
            <a:r>
              <a:rPr lang="en-US" sz="2000" b="1" dirty="0">
                <a:solidFill>
                  <a:srgbClr val="002060"/>
                </a:solidFill>
                <a:latin typeface="Garamond" panose="02020404030301010803" pitchFamily="18" charset="0"/>
                <a:cs typeface="Times New Roman" panose="02020603050405020304" pitchFamily="18" charset="0"/>
              </a:rPr>
              <a:t>, 1962 </a:t>
            </a:r>
          </a:p>
          <a:p>
            <a:pPr marL="1371600" lvl="2" indent="-457200" algn="just">
              <a:lnSpc>
                <a:spcPct val="200000"/>
              </a:lnSpc>
              <a:buFont typeface="+mj-lt"/>
              <a:buAutoNum type="alphaLcPeriod"/>
            </a:pPr>
            <a:r>
              <a:rPr lang="en-US" dirty="0">
                <a:latin typeface="Garamond" panose="02020404030301010803" pitchFamily="18" charset="0"/>
                <a:cs typeface="Times New Roman" panose="02020603050405020304" pitchFamily="18" charset="0"/>
              </a:rPr>
              <a:t>Established organizational form as a predictor of success</a:t>
            </a:r>
          </a:p>
          <a:p>
            <a:pPr marL="1371600" lvl="2" indent="-457200" algn="just">
              <a:lnSpc>
                <a:spcPct val="200000"/>
              </a:lnSpc>
              <a:buFont typeface="+mj-lt"/>
              <a:buAutoNum type="alphaLcPeriod"/>
            </a:pPr>
            <a:r>
              <a:rPr lang="en-US" dirty="0">
                <a:latin typeface="Garamond" panose="02020404030301010803" pitchFamily="18" charset="0"/>
                <a:cs typeface="Times New Roman" panose="02020603050405020304" pitchFamily="18" charset="0"/>
              </a:rPr>
              <a:t>Drew relations between economic efficiency and internal organization</a:t>
            </a:r>
          </a:p>
          <a:p>
            <a:pPr marL="971550" lvl="1" indent="-514350" algn="just">
              <a:lnSpc>
                <a:spcPct val="200000"/>
              </a:lnSpc>
              <a:buFont typeface="+mj-lt"/>
              <a:buAutoNum type="arabicPeriod"/>
            </a:pPr>
            <a:r>
              <a:rPr lang="en-US" sz="2000" b="1" i="1" dirty="0">
                <a:solidFill>
                  <a:srgbClr val="002060"/>
                </a:solidFill>
                <a:latin typeface="Garamond" panose="02020404030301010803" pitchFamily="18" charset="0"/>
                <a:cs typeface="Times New Roman" panose="02020603050405020304" pitchFamily="18" charset="0"/>
              </a:rPr>
              <a:t>The Visible Hand</a:t>
            </a:r>
            <a:r>
              <a:rPr lang="en-US" sz="2000" b="1" dirty="0">
                <a:solidFill>
                  <a:srgbClr val="002060"/>
                </a:solidFill>
                <a:latin typeface="Garamond" panose="02020404030301010803" pitchFamily="18" charset="0"/>
                <a:cs typeface="Times New Roman" panose="02020603050405020304" pitchFamily="18" charset="0"/>
              </a:rPr>
              <a:t>, 1977</a:t>
            </a:r>
          </a:p>
          <a:p>
            <a:pPr marL="1371600" lvl="2" indent="-457200">
              <a:lnSpc>
                <a:spcPct val="100000"/>
              </a:lnSpc>
              <a:buFont typeface="+mj-lt"/>
              <a:buAutoNum type="alphaLcPeriod"/>
            </a:pPr>
            <a:r>
              <a:rPr lang="en-US" dirty="0">
                <a:latin typeface="Garamond" panose="02020404030301010803" pitchFamily="18" charset="0"/>
                <a:cs typeface="Times New Roman" panose="02020603050405020304" pitchFamily="18" charset="0"/>
              </a:rPr>
              <a:t>“Processes of production and distribution” as a predictor                                                                                     of organizational success</a:t>
            </a:r>
          </a:p>
          <a:p>
            <a:pPr marL="1371600" lvl="2" indent="-457200">
              <a:lnSpc>
                <a:spcPct val="100000"/>
              </a:lnSpc>
              <a:buFont typeface="+mj-lt"/>
              <a:buAutoNum type="alphaLcPeriod"/>
            </a:pPr>
            <a:endParaRPr lang="en-US" dirty="0">
              <a:latin typeface="Garamond" panose="02020404030301010803" pitchFamily="18" charset="0"/>
              <a:cs typeface="Times New Roman" panose="02020603050405020304" pitchFamily="18" charset="0"/>
            </a:endParaRPr>
          </a:p>
          <a:p>
            <a:pPr marL="971550" lvl="1" indent="-514350">
              <a:lnSpc>
                <a:spcPct val="100000"/>
              </a:lnSpc>
              <a:buFont typeface="+mj-lt"/>
              <a:buAutoNum type="arabicPeriod"/>
            </a:pPr>
            <a:r>
              <a:rPr lang="en-US" sz="2000" b="1" i="1" dirty="0">
                <a:solidFill>
                  <a:srgbClr val="002060"/>
                </a:solidFill>
                <a:latin typeface="Garamond" panose="02020404030301010803" pitchFamily="18" charset="0"/>
              </a:rPr>
              <a:t>Scale and Scope</a:t>
            </a:r>
            <a:r>
              <a:rPr lang="en-US" sz="2000" b="1" dirty="0">
                <a:solidFill>
                  <a:srgbClr val="002060"/>
                </a:solidFill>
                <a:latin typeface="Garamond" panose="02020404030301010803" pitchFamily="18" charset="0"/>
              </a:rPr>
              <a:t>, 1990</a:t>
            </a:r>
          </a:p>
          <a:p>
            <a:pPr marL="1371600" lvl="2" indent="-457200">
              <a:lnSpc>
                <a:spcPct val="100000"/>
              </a:lnSpc>
              <a:buFont typeface="+mj-lt"/>
              <a:buAutoNum type="alphaLcPeriod"/>
            </a:pPr>
            <a:r>
              <a:rPr lang="en-IN" dirty="0">
                <a:latin typeface="Garamond" panose="02020404030301010803" pitchFamily="18" charset="0"/>
                <a:cs typeface="Times New Roman" panose="02020603050405020304" pitchFamily="18" charset="0"/>
              </a:rPr>
              <a:t>With both 2 and 3 -&gt; Established a new discipline - compelling narratives about the evolution of business organization over the past 150 years, drawing from social sciences - economics, sociology, management, and organization studies. </a:t>
            </a:r>
            <a:endParaRPr lang="en-US" dirty="0">
              <a:latin typeface="Garamond" panose="02020404030301010803"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3038C4B-6B26-4A0C-80C7-14A6C3520447}"/>
              </a:ext>
            </a:extLst>
          </p:cNvPr>
          <p:cNvPicPr>
            <a:picLocks noChangeAspect="1"/>
          </p:cNvPicPr>
          <p:nvPr/>
        </p:nvPicPr>
        <p:blipFill>
          <a:blip r:embed="rId2"/>
          <a:stretch>
            <a:fillRect/>
          </a:stretch>
        </p:blipFill>
        <p:spPr>
          <a:xfrm>
            <a:off x="9260333" y="1037492"/>
            <a:ext cx="1403988" cy="2092569"/>
          </a:xfrm>
          <a:prstGeom prst="rect">
            <a:avLst/>
          </a:prstGeom>
        </p:spPr>
      </p:pic>
      <p:pic>
        <p:nvPicPr>
          <p:cNvPr id="6" name="Picture 5">
            <a:extLst>
              <a:ext uri="{FF2B5EF4-FFF2-40B4-BE49-F238E27FC236}">
                <a16:creationId xmlns:a16="http://schemas.microsoft.com/office/drawing/2014/main" id="{D2C54928-4D19-4C3C-91F1-F1FAA6DBC912}"/>
              </a:ext>
            </a:extLst>
          </p:cNvPr>
          <p:cNvPicPr>
            <a:picLocks noChangeAspect="1"/>
          </p:cNvPicPr>
          <p:nvPr/>
        </p:nvPicPr>
        <p:blipFill>
          <a:blip r:embed="rId3"/>
          <a:stretch>
            <a:fillRect/>
          </a:stretch>
        </p:blipFill>
        <p:spPr>
          <a:xfrm>
            <a:off x="10719739" y="2382715"/>
            <a:ext cx="1416843" cy="2092569"/>
          </a:xfrm>
          <a:prstGeom prst="rect">
            <a:avLst/>
          </a:prstGeom>
        </p:spPr>
      </p:pic>
      <p:pic>
        <p:nvPicPr>
          <p:cNvPr id="7" name="Picture 6">
            <a:extLst>
              <a:ext uri="{FF2B5EF4-FFF2-40B4-BE49-F238E27FC236}">
                <a16:creationId xmlns:a16="http://schemas.microsoft.com/office/drawing/2014/main" id="{4F5C1166-2959-410C-8818-50C4CA8CC996}"/>
              </a:ext>
            </a:extLst>
          </p:cNvPr>
          <p:cNvPicPr>
            <a:picLocks noChangeAspect="1"/>
          </p:cNvPicPr>
          <p:nvPr/>
        </p:nvPicPr>
        <p:blipFill>
          <a:blip r:embed="rId4"/>
          <a:stretch>
            <a:fillRect/>
          </a:stretch>
        </p:blipFill>
        <p:spPr>
          <a:xfrm>
            <a:off x="9294797" y="3179762"/>
            <a:ext cx="1335060" cy="2092570"/>
          </a:xfrm>
          <a:prstGeom prst="rect">
            <a:avLst/>
          </a:prstGeom>
        </p:spPr>
      </p:pic>
    </p:spTree>
    <p:extLst>
      <p:ext uri="{BB962C8B-B14F-4D97-AF65-F5344CB8AC3E}">
        <p14:creationId xmlns:p14="http://schemas.microsoft.com/office/powerpoint/2010/main" val="818289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55F71-CAA1-964D-9EB0-A2130E774C6B}"/>
              </a:ext>
            </a:extLst>
          </p:cNvPr>
          <p:cNvSpPr>
            <a:spLocks noGrp="1"/>
          </p:cNvSpPr>
          <p:nvPr>
            <p:ph type="title"/>
          </p:nvPr>
        </p:nvSpPr>
        <p:spPr>
          <a:xfrm>
            <a:off x="321563" y="631825"/>
            <a:ext cx="11548871" cy="1325563"/>
          </a:xfrm>
        </p:spPr>
        <p:txBody>
          <a:bodyPr>
            <a:normAutofit/>
          </a:bodyPr>
          <a:lstStyle/>
          <a:p>
            <a:pPr algn="ctr"/>
            <a:r>
              <a:rPr lang="en-US" b="1" dirty="0">
                <a:latin typeface="Garamond" panose="02020404030301010803" pitchFamily="18" charset="0"/>
              </a:rPr>
              <a:t>Central Ideas of the Article</a:t>
            </a:r>
          </a:p>
        </p:txBody>
      </p:sp>
      <p:sp>
        <p:nvSpPr>
          <p:cNvPr id="3" name="Content Placeholder 2">
            <a:extLst>
              <a:ext uri="{FF2B5EF4-FFF2-40B4-BE49-F238E27FC236}">
                <a16:creationId xmlns:a16="http://schemas.microsoft.com/office/drawing/2014/main" id="{F9375E30-A664-3D45-8CAA-120E10E0EF55}"/>
              </a:ext>
            </a:extLst>
          </p:cNvPr>
          <p:cNvSpPr>
            <a:spLocks noGrp="1"/>
          </p:cNvSpPr>
          <p:nvPr>
            <p:ph idx="1"/>
          </p:nvPr>
        </p:nvSpPr>
        <p:spPr>
          <a:xfrm>
            <a:off x="838200" y="2057400"/>
            <a:ext cx="10515600" cy="3871762"/>
          </a:xfrm>
        </p:spPr>
        <p:txBody>
          <a:bodyPr>
            <a:normAutofit lnSpcReduction="10000"/>
          </a:bodyPr>
          <a:lstStyle/>
          <a:p>
            <a:pPr marL="0" lvl="1" indent="0">
              <a:buNone/>
            </a:pPr>
            <a:r>
              <a:rPr lang="en-US" dirty="0">
                <a:latin typeface="Garamond" panose="02020404030301010803" pitchFamily="18" charset="0"/>
              </a:rPr>
              <a:t>Applies transaction cost economics (TCE) to explain historical phenomenon in  American business history.</a:t>
            </a:r>
          </a:p>
          <a:p>
            <a:pPr marL="0" lvl="1" indent="0">
              <a:buNone/>
            </a:pPr>
            <a:endParaRPr lang="en-US" dirty="0">
              <a:latin typeface="Garamond" panose="02020404030301010803" pitchFamily="18" charset="0"/>
              <a:cs typeface="Times New Roman" panose="02020603050405020304" pitchFamily="18" charset="0"/>
            </a:endParaRPr>
          </a:p>
          <a:p>
            <a:pPr marL="457200" indent="-133350"/>
            <a:r>
              <a:rPr lang="en-IN" sz="2400" dirty="0">
                <a:latin typeface="Garamond" panose="02020404030301010803" pitchFamily="18" charset="0"/>
              </a:rPr>
              <a:t>“The primary normative aim of this perspective is to define the circumstances when internalization is more cost-efficient than leaving transactions in the market.”</a:t>
            </a:r>
          </a:p>
          <a:p>
            <a:pPr marL="457200" indent="-133350"/>
            <a:endParaRPr lang="en-IN" sz="2400" dirty="0">
              <a:latin typeface="Garamond" panose="02020404030301010803" pitchFamily="18" charset="0"/>
            </a:endParaRPr>
          </a:p>
          <a:p>
            <a:pPr marL="457200" lvl="1" indent="-133350"/>
            <a:r>
              <a:rPr lang="en-US" dirty="0">
                <a:latin typeface="Garamond" panose="02020404030301010803" pitchFamily="18" charset="0"/>
                <a:cs typeface="Times New Roman" panose="02020603050405020304" pitchFamily="18" charset="0"/>
              </a:rPr>
              <a:t>Vertical integration was a result of organizations striving to reduce transaction costs.</a:t>
            </a:r>
          </a:p>
          <a:p>
            <a:pPr marL="457200" lvl="1" indent="-133350"/>
            <a:endParaRPr lang="en-US" dirty="0">
              <a:latin typeface="Garamond" panose="02020404030301010803" pitchFamily="18" charset="0"/>
              <a:cs typeface="Times New Roman" panose="02020603050405020304" pitchFamily="18" charset="0"/>
            </a:endParaRPr>
          </a:p>
          <a:p>
            <a:pPr marL="457200" lvl="1" indent="-133350"/>
            <a:r>
              <a:rPr lang="en-US" dirty="0">
                <a:latin typeface="Garamond" panose="02020404030301010803" pitchFamily="18" charset="0"/>
                <a:cs typeface="Times New Roman" panose="02020603050405020304" pitchFamily="18" charset="0"/>
              </a:rPr>
              <a:t>Could the insights from the </a:t>
            </a:r>
            <a:r>
              <a:rPr lang="en-US" i="1" dirty="0">
                <a:latin typeface="Garamond" panose="02020404030301010803" pitchFamily="18" charset="0"/>
                <a:cs typeface="Times New Roman" panose="02020603050405020304" pitchFamily="18" charset="0"/>
              </a:rPr>
              <a:t>Visible Hand </a:t>
            </a:r>
            <a:r>
              <a:rPr lang="en-US" dirty="0">
                <a:latin typeface="Garamond" panose="02020404030301010803" pitchFamily="18" charset="0"/>
                <a:cs typeface="Times New Roman" panose="02020603050405020304" pitchFamily="18" charset="0"/>
              </a:rPr>
              <a:t>predict new organizational forms – Integration/De-integration?</a:t>
            </a:r>
          </a:p>
        </p:txBody>
      </p:sp>
    </p:spTree>
    <p:extLst>
      <p:ext uri="{BB962C8B-B14F-4D97-AF65-F5344CB8AC3E}">
        <p14:creationId xmlns:p14="http://schemas.microsoft.com/office/powerpoint/2010/main" val="1475864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34CD84-5C14-2945-9C5B-B166BB084E15}"/>
              </a:ext>
            </a:extLst>
          </p:cNvPr>
          <p:cNvSpPr>
            <a:spLocks noGrp="1"/>
          </p:cNvSpPr>
          <p:nvPr>
            <p:ph type="title"/>
          </p:nvPr>
        </p:nvSpPr>
        <p:spPr>
          <a:xfrm>
            <a:off x="321563" y="631825"/>
            <a:ext cx="11548871" cy="1325563"/>
          </a:xfrm>
        </p:spPr>
        <p:txBody>
          <a:bodyPr>
            <a:normAutofit/>
          </a:bodyPr>
          <a:lstStyle/>
          <a:p>
            <a:pPr algn="ctr"/>
            <a:r>
              <a:rPr lang="en-US" b="1" dirty="0">
                <a:latin typeface="Garamond" panose="02020404030301010803" pitchFamily="18" charset="0"/>
              </a:rPr>
              <a:t>TCE meets </a:t>
            </a:r>
            <a:r>
              <a:rPr lang="en-US" b="1" i="1" dirty="0">
                <a:latin typeface="Garamond" panose="02020404030301010803" pitchFamily="18" charset="0"/>
              </a:rPr>
              <a:t>TheVisible Hand</a:t>
            </a:r>
          </a:p>
        </p:txBody>
      </p:sp>
      <p:sp>
        <p:nvSpPr>
          <p:cNvPr id="3" name="Content Placeholder 2">
            <a:extLst>
              <a:ext uri="{FF2B5EF4-FFF2-40B4-BE49-F238E27FC236}">
                <a16:creationId xmlns:a16="http://schemas.microsoft.com/office/drawing/2014/main" id="{35E14E5E-EE10-4342-B628-77B6936E388A}"/>
              </a:ext>
            </a:extLst>
          </p:cNvPr>
          <p:cNvSpPr>
            <a:spLocks noGrp="1"/>
          </p:cNvSpPr>
          <p:nvPr>
            <p:ph idx="1"/>
          </p:nvPr>
        </p:nvSpPr>
        <p:spPr>
          <a:xfrm>
            <a:off x="838200" y="2057400"/>
            <a:ext cx="11032236" cy="4480560"/>
          </a:xfrm>
        </p:spPr>
        <p:txBody>
          <a:bodyPr>
            <a:normAutofit lnSpcReduction="10000"/>
          </a:bodyPr>
          <a:lstStyle/>
          <a:p>
            <a:r>
              <a:rPr lang="en-US" sz="1800" dirty="0">
                <a:latin typeface="Garamond" panose="02020404030301010803" pitchFamily="18" charset="0"/>
                <a:cs typeface="Times New Roman" panose="02020603050405020304" pitchFamily="18" charset="0"/>
              </a:rPr>
              <a:t>Adds theoretical nuance to Chandler’s “Visible Hand”</a:t>
            </a:r>
          </a:p>
          <a:p>
            <a:r>
              <a:rPr lang="en-IN" sz="1800" dirty="0">
                <a:latin typeface="Garamond" panose="02020404030301010803" pitchFamily="18" charset="0"/>
                <a:cs typeface="Times New Roman" panose="02020603050405020304" pitchFamily="18" charset="0"/>
              </a:rPr>
              <a:t>Review and analyze, in transaction costs terms, a particular change in organizational form of American business</a:t>
            </a:r>
          </a:p>
          <a:p>
            <a:pPr marL="0" indent="0">
              <a:buNone/>
            </a:pPr>
            <a:endParaRPr lang="en-IN" sz="1800" dirty="0">
              <a:latin typeface="Garamond" panose="02020404030301010803" pitchFamily="18" charset="0"/>
            </a:endParaRPr>
          </a:p>
          <a:p>
            <a:pPr marL="0" indent="0">
              <a:buNone/>
            </a:pPr>
            <a:r>
              <a:rPr lang="en-US" sz="1800" b="1" dirty="0">
                <a:latin typeface="Garamond" panose="02020404030301010803" pitchFamily="18" charset="0"/>
              </a:rPr>
              <a:t>Why TCE? </a:t>
            </a:r>
          </a:p>
          <a:p>
            <a:pPr marL="0" indent="0">
              <a:buNone/>
            </a:pPr>
            <a:r>
              <a:rPr lang="en-IN" sz="1800" dirty="0">
                <a:latin typeface="Garamond" panose="02020404030301010803" pitchFamily="18" charset="0"/>
              </a:rPr>
              <a:t>“We regard </a:t>
            </a:r>
            <a:r>
              <a:rPr lang="en-IN" sz="1800" b="1" dirty="0">
                <a:latin typeface="Garamond" panose="02020404030301010803" pitchFamily="18" charset="0"/>
              </a:rPr>
              <a:t>deductive economic theorizing </a:t>
            </a:r>
            <a:r>
              <a:rPr lang="en-IN" sz="1800" dirty="0">
                <a:latin typeface="Garamond" panose="02020404030301010803" pitchFamily="18" charset="0"/>
              </a:rPr>
              <a:t>as complementary and reinforcing to Chandler’s (1977) relatively more </a:t>
            </a:r>
            <a:r>
              <a:rPr lang="en-IN" sz="1800" b="1" dirty="0">
                <a:latin typeface="Garamond" panose="02020404030301010803" pitchFamily="18" charset="0"/>
              </a:rPr>
              <a:t>inductive theory-building approach</a:t>
            </a:r>
            <a:r>
              <a:rPr lang="en-IN" sz="1800" dirty="0">
                <a:latin typeface="Garamond" panose="02020404030301010803" pitchFamily="18" charset="0"/>
              </a:rPr>
              <a:t>, and for this purpose, we use </a:t>
            </a:r>
            <a:r>
              <a:rPr lang="en-IN" sz="1800" i="1" dirty="0">
                <a:latin typeface="Garamond" panose="02020404030301010803" pitchFamily="18" charset="0"/>
              </a:rPr>
              <a:t>The Visible Hand </a:t>
            </a:r>
            <a:r>
              <a:rPr lang="en-IN" sz="1800" dirty="0">
                <a:latin typeface="Garamond" panose="02020404030301010803" pitchFamily="18" charset="0"/>
              </a:rPr>
              <a:t>to critically review the organizational evolution of American business in the nineteenth and early twentieth centuries viewed under a single theoretical lens, namely transaction costs economics”</a:t>
            </a:r>
            <a:br>
              <a:rPr lang="en-IN" sz="1800" dirty="0">
                <a:latin typeface="Garamond" panose="02020404030301010803" pitchFamily="18" charset="0"/>
              </a:rPr>
            </a:br>
            <a:endParaRPr lang="en-IN" sz="1800" dirty="0">
              <a:latin typeface="Garamond" panose="02020404030301010803" pitchFamily="18" charset="0"/>
            </a:endParaRPr>
          </a:p>
          <a:p>
            <a:pPr marL="0" indent="0">
              <a:buNone/>
            </a:pPr>
            <a:r>
              <a:rPr lang="en-IN" sz="1800" b="1" dirty="0">
                <a:latin typeface="Garamond" panose="02020404030301010803" pitchFamily="18" charset="0"/>
              </a:rPr>
              <a:t>Points of departure: </a:t>
            </a:r>
          </a:p>
          <a:p>
            <a:pPr marL="0" indent="0">
              <a:buNone/>
            </a:pPr>
            <a:r>
              <a:rPr lang="en-IN" sz="1800" dirty="0">
                <a:latin typeface="Garamond" panose="02020404030301010803" pitchFamily="18" charset="0"/>
              </a:rPr>
              <a:t>‘The basic difference between myself and Williamson is that for him the transaction is the basic unit of analysis. For me it is the firm and its specific physical and human assets.”</a:t>
            </a:r>
            <a:br>
              <a:rPr lang="en-IN" sz="1800" dirty="0">
                <a:latin typeface="Garamond" panose="02020404030301010803" pitchFamily="18" charset="0"/>
              </a:rPr>
            </a:br>
            <a:endParaRPr lang="en-IN" sz="1800" dirty="0">
              <a:latin typeface="Garamond" panose="02020404030301010803" pitchFamily="18" charset="0"/>
            </a:endParaRPr>
          </a:p>
          <a:p>
            <a:pPr marL="0" indent="0">
              <a:buNone/>
            </a:pPr>
            <a:r>
              <a:rPr lang="en-IN" sz="1800" dirty="0">
                <a:latin typeface="Garamond" panose="02020404030301010803" pitchFamily="18" charset="0"/>
              </a:rPr>
              <a:t>“If the firm is the unit of analysis, instead of the transaction, then the specific nature of the firm’s facilities and skills becomes the most significant factor in determining what will be done in the firm and what will be done in the market”</a:t>
            </a:r>
          </a:p>
          <a:p>
            <a:endParaRPr lang="en-US" sz="1500" dirty="0"/>
          </a:p>
        </p:txBody>
      </p:sp>
    </p:spTree>
    <p:extLst>
      <p:ext uri="{BB962C8B-B14F-4D97-AF65-F5344CB8AC3E}">
        <p14:creationId xmlns:p14="http://schemas.microsoft.com/office/powerpoint/2010/main" val="1754968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CB9C-4931-0441-A782-C4DE160DE05F}"/>
              </a:ext>
            </a:extLst>
          </p:cNvPr>
          <p:cNvSpPr>
            <a:spLocks noGrp="1"/>
          </p:cNvSpPr>
          <p:nvPr>
            <p:ph type="title"/>
          </p:nvPr>
        </p:nvSpPr>
        <p:spPr>
          <a:xfrm>
            <a:off x="0" y="365125"/>
            <a:ext cx="12099636" cy="1325563"/>
          </a:xfrm>
        </p:spPr>
        <p:txBody>
          <a:bodyPr>
            <a:normAutofit/>
          </a:bodyPr>
          <a:lstStyle/>
          <a:p>
            <a:pPr algn="ctr"/>
            <a:r>
              <a:rPr lang="en-US" sz="4000" b="1" dirty="0">
                <a:latin typeface="Garamond" panose="02020404030301010803" pitchFamily="18" charset="0"/>
              </a:rPr>
              <a:t>TCE - Definitions </a:t>
            </a:r>
          </a:p>
        </p:txBody>
      </p:sp>
      <p:graphicFrame>
        <p:nvGraphicFramePr>
          <p:cNvPr id="13" name="Content Placeholder 2">
            <a:extLst>
              <a:ext uri="{FF2B5EF4-FFF2-40B4-BE49-F238E27FC236}">
                <a16:creationId xmlns:a16="http://schemas.microsoft.com/office/drawing/2014/main" id="{5FEB0D4B-714A-497A-1565-6CE225AAF0C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955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81322B-55D3-0743-9E9B-611D60D8D20D}"/>
              </a:ext>
            </a:extLst>
          </p:cNvPr>
          <p:cNvSpPr>
            <a:spLocks noGrp="1"/>
          </p:cNvSpPr>
          <p:nvPr>
            <p:ph type="title"/>
          </p:nvPr>
        </p:nvSpPr>
        <p:spPr>
          <a:xfrm>
            <a:off x="10" y="637762"/>
            <a:ext cx="12191990" cy="900131"/>
          </a:xfrm>
        </p:spPr>
        <p:txBody>
          <a:bodyPr anchor="t">
            <a:normAutofit/>
          </a:bodyPr>
          <a:lstStyle/>
          <a:p>
            <a:pPr algn="ctr"/>
            <a:r>
              <a:rPr lang="en-US" sz="4000" b="1" dirty="0">
                <a:solidFill>
                  <a:schemeClr val="bg1"/>
                </a:solidFill>
                <a:latin typeface="Garamond" panose="02020404030301010803" pitchFamily="18" charset="0"/>
              </a:rPr>
              <a:t>Four main parts of article</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EF5BDA6-6872-044D-A306-822FFBE036E5}"/>
              </a:ext>
            </a:extLst>
          </p:cNvPr>
          <p:cNvSpPr>
            <a:spLocks noGrp="1"/>
          </p:cNvSpPr>
          <p:nvPr>
            <p:ph idx="1"/>
          </p:nvPr>
        </p:nvSpPr>
        <p:spPr>
          <a:xfrm>
            <a:off x="351692" y="2217343"/>
            <a:ext cx="11588262" cy="3959619"/>
          </a:xfrm>
        </p:spPr>
        <p:txBody>
          <a:bodyPr>
            <a:normAutofit fontScale="92500" lnSpcReduction="10000"/>
          </a:bodyPr>
          <a:lstStyle/>
          <a:p>
            <a:r>
              <a:rPr lang="en-US" sz="2400" b="1" dirty="0">
                <a:latin typeface="Garamond" panose="02020404030301010803" pitchFamily="18" charset="0"/>
              </a:rPr>
              <a:t>I</a:t>
            </a:r>
            <a:r>
              <a:rPr lang="en-US" sz="2400" dirty="0">
                <a:latin typeface="Garamond" panose="02020404030301010803" pitchFamily="18" charset="0"/>
              </a:rPr>
              <a:t> – </a:t>
            </a:r>
            <a:r>
              <a:rPr lang="en-IN" sz="2400" dirty="0">
                <a:latin typeface="Garamond" panose="02020404030301010803" pitchFamily="18" charset="0"/>
              </a:rPr>
              <a:t>The </a:t>
            </a:r>
            <a:r>
              <a:rPr lang="en-IN" sz="2400" b="1" dirty="0">
                <a:latin typeface="Garamond" panose="02020404030301010803" pitchFamily="18" charset="0"/>
              </a:rPr>
              <a:t>putting-out</a:t>
            </a:r>
            <a:r>
              <a:rPr lang="en-IN" sz="2400" dirty="0">
                <a:latin typeface="Garamond" panose="02020404030301010803" pitchFamily="18" charset="0"/>
              </a:rPr>
              <a:t> and the </a:t>
            </a:r>
            <a:r>
              <a:rPr lang="en-IN" sz="2400" b="1" dirty="0">
                <a:latin typeface="Garamond" panose="02020404030301010803" pitchFamily="18" charset="0"/>
              </a:rPr>
              <a:t>inside-contracting systems </a:t>
            </a:r>
            <a:endParaRPr lang="en-IN" sz="2400" dirty="0">
              <a:latin typeface="Garamond" panose="02020404030301010803" pitchFamily="18" charset="0"/>
            </a:endParaRPr>
          </a:p>
          <a:p>
            <a:pPr marL="457200" lvl="1" indent="0">
              <a:buNone/>
            </a:pPr>
            <a:r>
              <a:rPr lang="en-IN" dirty="0">
                <a:latin typeface="Garamond" panose="02020404030301010803" pitchFamily="18" charset="0"/>
              </a:rPr>
              <a:t>How and why these systems worked well with small business organizations producing low-cost goods with few technological inputs and little standardization</a:t>
            </a:r>
          </a:p>
          <a:p>
            <a:r>
              <a:rPr lang="en-IN" sz="2400" b="1" dirty="0">
                <a:latin typeface="Garamond" panose="02020404030301010803" pitchFamily="18" charset="0"/>
              </a:rPr>
              <a:t>II</a:t>
            </a:r>
            <a:r>
              <a:rPr lang="en-IN" sz="2400" dirty="0">
                <a:latin typeface="Garamond" panose="02020404030301010803" pitchFamily="18" charset="0"/>
              </a:rPr>
              <a:t> </a:t>
            </a:r>
            <a:r>
              <a:rPr lang="en-US" sz="2400" dirty="0">
                <a:latin typeface="Garamond" panose="02020404030301010803" pitchFamily="18" charset="0"/>
              </a:rPr>
              <a:t>–  </a:t>
            </a:r>
            <a:r>
              <a:rPr lang="en-IN" sz="2400" dirty="0">
                <a:latin typeface="Garamond" panose="02020404030301010803" pitchFamily="18" charset="0"/>
              </a:rPr>
              <a:t>The rise of </a:t>
            </a:r>
            <a:r>
              <a:rPr lang="en-IN" sz="2400" b="1" dirty="0">
                <a:latin typeface="Garamond" panose="02020404030301010803" pitchFamily="18" charset="0"/>
              </a:rPr>
              <a:t>vertically-integrated firms</a:t>
            </a:r>
          </a:p>
          <a:p>
            <a:pPr marL="457200" lvl="1" indent="0">
              <a:buNone/>
            </a:pPr>
            <a:r>
              <a:rPr lang="en-US" dirty="0">
                <a:latin typeface="Garamond" panose="02020404030301010803" pitchFamily="18" charset="0"/>
              </a:rPr>
              <a:t>How and why many American businesses from 1840 to 1920 discarded the putting-out and inside-contracting systems in favor of larger and increasingly vertically integrated organizational forms.</a:t>
            </a:r>
          </a:p>
          <a:p>
            <a:r>
              <a:rPr lang="en-US" sz="2400" b="1" dirty="0">
                <a:latin typeface="Garamond" panose="02020404030301010803" pitchFamily="18" charset="0"/>
              </a:rPr>
              <a:t>III</a:t>
            </a:r>
            <a:r>
              <a:rPr lang="en-US" sz="2400" dirty="0">
                <a:latin typeface="Garamond" panose="02020404030301010803" pitchFamily="18" charset="0"/>
              </a:rPr>
              <a:t> –  </a:t>
            </a:r>
            <a:r>
              <a:rPr lang="en-IN" sz="2400" dirty="0">
                <a:latin typeface="Garamond" panose="02020404030301010803" pitchFamily="18" charset="0"/>
              </a:rPr>
              <a:t>Uses transaction costs logic to analyse more broadly differing rates of change from invisible hand-based (Smith, 1776) to visible hand-based business organization from 1840 to 1920. </a:t>
            </a:r>
          </a:p>
          <a:p>
            <a:r>
              <a:rPr lang="en-IN" sz="2400" b="1" dirty="0">
                <a:latin typeface="Garamond" panose="02020404030301010803" pitchFamily="18" charset="0"/>
              </a:rPr>
              <a:t>IV</a:t>
            </a:r>
            <a:r>
              <a:rPr lang="en-IN" sz="2400" dirty="0">
                <a:latin typeface="Garamond" panose="02020404030301010803" pitchFamily="18" charset="0"/>
              </a:rPr>
              <a:t> - Parallels between Chandler’s historical analysis and transaction costs theories and leading theorists. </a:t>
            </a:r>
          </a:p>
          <a:p>
            <a:pPr marL="0" indent="0">
              <a:buNone/>
            </a:pPr>
            <a:r>
              <a:rPr lang="en-US" sz="2400" b="1" dirty="0">
                <a:latin typeface="Garamond" panose="02020404030301010803" pitchFamily="18" charset="0"/>
              </a:rPr>
              <a:t>Conclusion</a:t>
            </a:r>
            <a:r>
              <a:rPr lang="en-US" sz="2400" dirty="0">
                <a:latin typeface="Garamond" panose="02020404030301010803" pitchFamily="18" charset="0"/>
              </a:rPr>
              <a:t> - When and where we might expect vertical integration strategies in emerging industries of the twenty-first century.</a:t>
            </a:r>
          </a:p>
          <a:p>
            <a:endParaRPr lang="en-IN" sz="1900" dirty="0">
              <a:latin typeface="Garamond" panose="02020404030301010803" pitchFamily="18" charset="0"/>
            </a:endParaRPr>
          </a:p>
        </p:txBody>
      </p:sp>
    </p:spTree>
    <p:extLst>
      <p:ext uri="{BB962C8B-B14F-4D97-AF65-F5344CB8AC3E}">
        <p14:creationId xmlns:p14="http://schemas.microsoft.com/office/powerpoint/2010/main" val="224918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2D49E53-9A1D-984C-A5C5-9D18F56D3F64}"/>
              </a:ext>
            </a:extLst>
          </p:cNvPr>
          <p:cNvSpPr>
            <a:spLocks noGrp="1"/>
          </p:cNvSpPr>
          <p:nvPr>
            <p:ph type="title"/>
          </p:nvPr>
        </p:nvSpPr>
        <p:spPr>
          <a:xfrm>
            <a:off x="958506" y="800392"/>
            <a:ext cx="10264697" cy="1212102"/>
          </a:xfrm>
        </p:spPr>
        <p:txBody>
          <a:bodyPr>
            <a:normAutofit/>
          </a:bodyPr>
          <a:lstStyle/>
          <a:p>
            <a:r>
              <a:rPr lang="en-US" sz="4000" b="1" dirty="0">
                <a:solidFill>
                  <a:srgbClr val="FFFFFF"/>
                </a:solidFill>
                <a:latin typeface="Garamond" panose="02020404030301010803" pitchFamily="18" charset="0"/>
              </a:rPr>
              <a:t>Putting Out System</a:t>
            </a:r>
          </a:p>
        </p:txBody>
      </p:sp>
      <p:sp>
        <p:nvSpPr>
          <p:cNvPr id="3" name="Content Placeholder 2">
            <a:extLst>
              <a:ext uri="{FF2B5EF4-FFF2-40B4-BE49-F238E27FC236}">
                <a16:creationId xmlns:a16="http://schemas.microsoft.com/office/drawing/2014/main" id="{3BC236DF-707E-BD46-ADB4-F2A1F8546438}"/>
              </a:ext>
            </a:extLst>
          </p:cNvPr>
          <p:cNvSpPr>
            <a:spLocks noGrp="1"/>
          </p:cNvSpPr>
          <p:nvPr>
            <p:ph idx="1"/>
          </p:nvPr>
        </p:nvSpPr>
        <p:spPr>
          <a:xfrm>
            <a:off x="1367624" y="2490436"/>
            <a:ext cx="9708995" cy="3567173"/>
          </a:xfrm>
        </p:spPr>
        <p:txBody>
          <a:bodyPr anchor="ctr">
            <a:normAutofit lnSpcReduction="10000"/>
          </a:bodyPr>
          <a:lstStyle/>
          <a:p>
            <a:r>
              <a:rPr lang="en-IN" sz="2200" dirty="0">
                <a:latin typeface="Garamond" panose="02020404030301010803" pitchFamily="18" charset="0"/>
              </a:rPr>
              <a:t>A means of sub-contracting work  </a:t>
            </a:r>
          </a:p>
          <a:p>
            <a:r>
              <a:rPr lang="en-US" sz="2200" dirty="0">
                <a:latin typeface="Garamond" panose="02020404030301010803" pitchFamily="18" charset="0"/>
              </a:rPr>
              <a:t>Prevalent 1790s to 1840s </a:t>
            </a:r>
          </a:p>
          <a:p>
            <a:r>
              <a:rPr lang="en-US" sz="2200" dirty="0">
                <a:latin typeface="Garamond" panose="02020404030301010803" pitchFamily="18" charset="0"/>
              </a:rPr>
              <a:t>Owners supplied raw materials to producers or makers</a:t>
            </a:r>
          </a:p>
          <a:p>
            <a:r>
              <a:rPr lang="en-US" sz="2200" dirty="0">
                <a:latin typeface="Garamond" panose="02020404030301010803" pitchFamily="18" charset="0"/>
              </a:rPr>
              <a:t>Collected and distributed the finished product themselves</a:t>
            </a:r>
          </a:p>
          <a:p>
            <a:r>
              <a:rPr lang="en-US" sz="2200" dirty="0">
                <a:latin typeface="Garamond" panose="02020404030301010803" pitchFamily="18" charset="0"/>
              </a:rPr>
              <a:t>Fit the times (pre-innovation)</a:t>
            </a:r>
          </a:p>
          <a:p>
            <a:r>
              <a:rPr lang="en-US" sz="2200" dirty="0">
                <a:latin typeface="Garamond" panose="02020404030301010803" pitchFamily="18" charset="0"/>
              </a:rPr>
              <a:t>Decentralized and market-based, rather than centralized and bureaucratic</a:t>
            </a:r>
          </a:p>
          <a:p>
            <a:r>
              <a:rPr lang="en-US" sz="2200" b="1" dirty="0">
                <a:latin typeface="Garamond" panose="02020404030301010803" pitchFamily="18" charset="0"/>
              </a:rPr>
              <a:t>Disadvantages</a:t>
            </a:r>
          </a:p>
          <a:p>
            <a:pPr lvl="1"/>
            <a:r>
              <a:rPr lang="en-US" sz="2200" dirty="0">
                <a:latin typeface="Garamond" panose="02020404030301010803" pitchFamily="18" charset="0"/>
              </a:rPr>
              <a:t>Difficult to monitor&gt;shirking&gt; high transaction costs</a:t>
            </a:r>
          </a:p>
          <a:p>
            <a:pPr lvl="1"/>
            <a:r>
              <a:rPr lang="en-US" sz="2200" dirty="0">
                <a:latin typeface="Garamond" panose="02020404030301010803" pitchFamily="18" charset="0"/>
              </a:rPr>
              <a:t>Piece-rate system inhibited the development of high quality</a:t>
            </a:r>
          </a:p>
          <a:p>
            <a:endParaRPr lang="en-US" sz="2000" dirty="0"/>
          </a:p>
        </p:txBody>
      </p:sp>
    </p:spTree>
    <p:extLst>
      <p:ext uri="{BB962C8B-B14F-4D97-AF65-F5344CB8AC3E}">
        <p14:creationId xmlns:p14="http://schemas.microsoft.com/office/powerpoint/2010/main" val="2974516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F1D36D7-6167-8941-8157-B3C480AD8D9D}"/>
              </a:ext>
            </a:extLst>
          </p:cNvPr>
          <p:cNvSpPr>
            <a:spLocks noGrp="1"/>
          </p:cNvSpPr>
          <p:nvPr>
            <p:ph type="title"/>
          </p:nvPr>
        </p:nvSpPr>
        <p:spPr>
          <a:xfrm>
            <a:off x="958506" y="800392"/>
            <a:ext cx="10264697" cy="1212102"/>
          </a:xfrm>
        </p:spPr>
        <p:txBody>
          <a:bodyPr>
            <a:normAutofit/>
          </a:bodyPr>
          <a:lstStyle/>
          <a:p>
            <a:r>
              <a:rPr lang="en-US" sz="4000" b="1" dirty="0">
                <a:solidFill>
                  <a:srgbClr val="FFFFFF"/>
                </a:solidFill>
                <a:latin typeface="Garamond" panose="02020404030301010803" pitchFamily="18" charset="0"/>
              </a:rPr>
              <a:t>Inside-Contracting System</a:t>
            </a:r>
          </a:p>
        </p:txBody>
      </p:sp>
      <p:sp>
        <p:nvSpPr>
          <p:cNvPr id="3" name="Content Placeholder 2">
            <a:extLst>
              <a:ext uri="{FF2B5EF4-FFF2-40B4-BE49-F238E27FC236}">
                <a16:creationId xmlns:a16="http://schemas.microsoft.com/office/drawing/2014/main" id="{60A4E17B-8FFC-D940-A12C-8A991FE5E014}"/>
              </a:ext>
            </a:extLst>
          </p:cNvPr>
          <p:cNvSpPr>
            <a:spLocks noGrp="1"/>
          </p:cNvSpPr>
          <p:nvPr>
            <p:ph idx="1"/>
          </p:nvPr>
        </p:nvSpPr>
        <p:spPr>
          <a:xfrm>
            <a:off x="1367624" y="2490436"/>
            <a:ext cx="10184294" cy="3567173"/>
          </a:xfrm>
        </p:spPr>
        <p:txBody>
          <a:bodyPr anchor="ctr">
            <a:normAutofit fontScale="77500" lnSpcReduction="20000"/>
          </a:bodyPr>
          <a:lstStyle/>
          <a:p>
            <a:r>
              <a:rPr lang="en-US" dirty="0">
                <a:latin typeface="Garamond" panose="02020404030301010803" pitchFamily="18" charset="0"/>
                <a:cs typeface="Times New Roman" panose="02020603050405020304" pitchFamily="18" charset="0"/>
              </a:rPr>
              <a:t>Widely used in England especially in metal fabrication and machine tool production</a:t>
            </a:r>
          </a:p>
          <a:p>
            <a:pPr lvl="1">
              <a:spcBef>
                <a:spcPts val="1200"/>
              </a:spcBef>
            </a:pPr>
            <a:r>
              <a:rPr lang="en-US" sz="2800" dirty="0">
                <a:latin typeface="Garamond" panose="02020404030301010803" pitchFamily="18" charset="0"/>
                <a:cs typeface="Times New Roman" panose="02020603050405020304" pitchFamily="18" charset="0"/>
              </a:rPr>
              <a:t>In comparison to the Putting Out systems the Inside Contracting system solved the problem of moral hazard by incorporating another layer of personnel – </a:t>
            </a:r>
            <a:r>
              <a:rPr lang="en-US" sz="2800" dirty="0">
                <a:latin typeface="Garamond" panose="02020404030301010803" pitchFamily="18" charset="0"/>
              </a:rPr>
              <a:t>With major assets being controlled/shared by the owner/s</a:t>
            </a:r>
          </a:p>
          <a:p>
            <a:pPr>
              <a:spcBef>
                <a:spcPts val="1800"/>
              </a:spcBef>
            </a:pPr>
            <a:r>
              <a:rPr lang="en-US" dirty="0">
                <a:latin typeface="Garamond" panose="02020404030301010803" pitchFamily="18" charset="0"/>
                <a:cs typeface="Times New Roman" panose="02020603050405020304" pitchFamily="18" charset="0"/>
              </a:rPr>
              <a:t>However, this led to further problems</a:t>
            </a:r>
          </a:p>
          <a:p>
            <a:pPr lvl="1"/>
            <a:r>
              <a:rPr lang="en-US" sz="2800" dirty="0">
                <a:latin typeface="Garamond" panose="02020404030301010803" pitchFamily="18" charset="0"/>
                <a:cs typeface="Times New Roman" panose="02020603050405020304" pitchFamily="18" charset="0"/>
              </a:rPr>
              <a:t>Information asymmetry between owners and contractors - improvisations hidden</a:t>
            </a:r>
          </a:p>
          <a:p>
            <a:pPr lvl="1"/>
            <a:r>
              <a:rPr lang="en-US" sz="2800" dirty="0">
                <a:latin typeface="Garamond" panose="02020404030301010803" pitchFamily="18" charset="0"/>
                <a:cs typeface="Times New Roman" panose="02020603050405020304" pitchFamily="18" charset="0"/>
              </a:rPr>
              <a:t>Property rights issues – damage to property</a:t>
            </a:r>
          </a:p>
          <a:p>
            <a:pPr>
              <a:spcBef>
                <a:spcPts val="1800"/>
              </a:spcBef>
            </a:pPr>
            <a:r>
              <a:rPr lang="en-US" dirty="0">
                <a:latin typeface="Garamond" panose="02020404030301010803" pitchFamily="18" charset="0"/>
                <a:cs typeface="Times New Roman" panose="02020603050405020304" pitchFamily="18" charset="0"/>
              </a:rPr>
              <a:t>An employee (rather than contract worker) relationship would provide greater security to workers asked to invest more in specialized training with factory equipment and procedures. It would more likely put them in a ‘zone of acceptance’ (Simon, 1947) regarding asset specific investments</a:t>
            </a:r>
          </a:p>
          <a:p>
            <a:endParaRPr lang="en-US" sz="1900" dirty="0"/>
          </a:p>
        </p:txBody>
      </p:sp>
    </p:spTree>
    <p:extLst>
      <p:ext uri="{BB962C8B-B14F-4D97-AF65-F5344CB8AC3E}">
        <p14:creationId xmlns:p14="http://schemas.microsoft.com/office/powerpoint/2010/main" val="1370541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1694</Words>
  <Application>Microsoft Office PowerPoint</Application>
  <PresentationFormat>Widescreen</PresentationFormat>
  <Paragraphs>123</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Garamond</vt:lpstr>
      <vt:lpstr>Office Theme</vt:lpstr>
      <vt:lpstr>Chandler’s Living History:   The Visible Hand of Vertical Integration in Nineteenth Century America Viewed Under a Twenty-First Century Transaction Costs Economics Lens</vt:lpstr>
      <vt:lpstr>Alfred Chandler (1918-2007)</vt:lpstr>
      <vt:lpstr>Alfred Chandler’s (related) masterpieces</vt:lpstr>
      <vt:lpstr>Central Ideas of the Article</vt:lpstr>
      <vt:lpstr>TCE meets TheVisible Hand</vt:lpstr>
      <vt:lpstr>TCE - Definitions </vt:lpstr>
      <vt:lpstr>Four main parts of article</vt:lpstr>
      <vt:lpstr>Putting Out System</vt:lpstr>
      <vt:lpstr>Inside-Contracting System</vt:lpstr>
      <vt:lpstr>The Rise Of Vertically-Integrated (VI) Firms </vt:lpstr>
      <vt:lpstr>Discussion</vt:lpstr>
      <vt:lpstr>The Rise Of Vertically-Integrated (VI) Firms –                                   Meat Packing and Fruit Businesses</vt:lpstr>
      <vt:lpstr>Selective nature of VI in                                                 19th century American Business</vt:lpstr>
      <vt:lpstr>Linking Chandler to TC Yesterday and Today</vt:lpstr>
      <vt:lpstr>Conclusion and Contribution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Chandler’s Living History:   The Visible Hand of Vertical Integration in Nineteenth Century America Viewed Under a Twenty-First Century Transaction Costs Economics Lens</dc:title>
  <dc:creator>Mahoney, Joseph T</dc:creator>
  <cp:lastModifiedBy>Mahoney, Joseph T</cp:lastModifiedBy>
  <cp:revision>1</cp:revision>
  <dcterms:created xsi:type="dcterms:W3CDTF">2023-01-24T05:27:41Z</dcterms:created>
  <dcterms:modified xsi:type="dcterms:W3CDTF">2023-01-24T05:28:57Z</dcterms:modified>
</cp:coreProperties>
</file>